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Default Extension="vml" ContentType="application/vnd.openxmlformats-officedocument.vmlDrawing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drawings/drawing4.xml" ContentType="application/vnd.openxmlformats-officedocument.drawingml.chartshapes+xml"/>
  <Override PartName="/ppt/drawings/drawing5.xml" ContentType="application/vnd.openxmlformats-officedocument.drawingml.chartshapes+xml"/>
  <Override PartName="/ppt/drawings/drawing6.xml" ContentType="application/vnd.openxmlformats-officedocument.drawingml.chartshapes+xml"/>
  <Override PartName="/ppt/drawings/drawing7.xml" ContentType="application/vnd.openxmlformats-officedocument.drawingml.chartshapes+xml"/>
  <Override PartName="/ppt/drawings/drawing8.xml" ContentType="application/vnd.openxmlformats-officedocument.drawingml.chartshapes+xml"/>
  <Override PartName="/ppt/drawings/drawing9.xml" ContentType="application/vnd.openxmlformats-officedocument.drawingml.chartshapes+xml"/>
  <Override PartName="/ppt/drawings/drawing1.xml" ContentType="application/vnd.openxmlformats-officedocument.drawingml.chartshapes+xml"/>
  <Override PartName="/ppt/drawings/drawing10.xml" ContentType="application/vnd.openxmlformats-officedocument.drawingml.chartshapes+xml"/>
  <Override PartName="/ppt/slides/slide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1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ppt/embeddings/oleObject3.bin" ContentType="application/vnd.openxmlformats-officedocument.oleObject"/>
  <Override PartName="/ppt/charts/chart3.xml" ContentType="application/vnd.openxmlformats-officedocument.drawingml.chart+xml"/>
  <Override PartName="/ppt/embeddings/oleObject2.bin" ContentType="application/vnd.openxmlformats-officedocument.oleObject"/>
  <Override PartName="/ppt/charts/chart2.xml" ContentType="application/vnd.openxmlformats-officedocument.drawingml.chart+xml"/>
  <Override PartName="/ppt/charts/chart10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4.xml" ContentType="application/vnd.openxmlformats-officedocument.drawingml.chart+xml"/>
  <Override PartName="/ppt/charts/chart12.xml" ContentType="application/vnd.openxmlformats-officedocument.drawingml.chart+xml"/>
  <Override PartName="/ppt/charts/chart15.xml" ContentType="application/vnd.openxmlformats-officedocument.drawingml.chart+xml"/>
  <Override PartName="/ppt/charts/chart11.xml" ContentType="application/vnd.openxmlformats-officedocument.drawingml.chart+xml"/>
  <Override PartName="/ppt/charts/chart13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09" r:id="rId2"/>
    <p:sldId id="283" r:id="rId3"/>
    <p:sldId id="290" r:id="rId4"/>
    <p:sldId id="296" r:id="rId5"/>
    <p:sldId id="295" r:id="rId6"/>
    <p:sldId id="294" r:id="rId7"/>
    <p:sldId id="314" r:id="rId8"/>
    <p:sldId id="315" r:id="rId9"/>
    <p:sldId id="265" r:id="rId10"/>
    <p:sldId id="266" r:id="rId11"/>
    <p:sldId id="267" r:id="rId12"/>
    <p:sldId id="272" r:id="rId13"/>
    <p:sldId id="316" r:id="rId14"/>
    <p:sldId id="291" r:id="rId15"/>
    <p:sldId id="292" r:id="rId16"/>
    <p:sldId id="298" r:id="rId17"/>
    <p:sldId id="300" r:id="rId18"/>
    <p:sldId id="312" r:id="rId19"/>
    <p:sldId id="299" r:id="rId20"/>
    <p:sldId id="301" r:id="rId21"/>
    <p:sldId id="303" r:id="rId22"/>
    <p:sldId id="302" r:id="rId23"/>
    <p:sldId id="304" r:id="rId24"/>
    <p:sldId id="305" r:id="rId25"/>
    <p:sldId id="308" r:id="rId26"/>
    <p:sldId id="317" r:id="rId27"/>
    <p:sldId id="318" r:id="rId28"/>
    <p:sldId id="319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CFB354-9347-4319-B986-74E0B6E1B25B}">
          <p14:sldIdLst>
            <p14:sldId id="309"/>
            <p14:sldId id="283"/>
            <p14:sldId id="290"/>
            <p14:sldId id="296"/>
            <p14:sldId id="295"/>
            <p14:sldId id="294"/>
            <p14:sldId id="314"/>
            <p14:sldId id="315"/>
            <p14:sldId id="265"/>
            <p14:sldId id="266"/>
            <p14:sldId id="267"/>
            <p14:sldId id="272"/>
            <p14:sldId id="316"/>
            <p14:sldId id="291"/>
            <p14:sldId id="292"/>
            <p14:sldId id="298"/>
            <p14:sldId id="300"/>
            <p14:sldId id="312"/>
            <p14:sldId id="299"/>
            <p14:sldId id="301"/>
            <p14:sldId id="303"/>
            <p14:sldId id="302"/>
            <p14:sldId id="304"/>
            <p14:sldId id="305"/>
            <p14:sldId id="308"/>
            <p14:sldId id="317"/>
            <p14:sldId id="318"/>
            <p14:sldId id="3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A5002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59" autoAdjust="0"/>
    <p:restoredTop sz="94660"/>
  </p:normalViewPr>
  <p:slideViewPr>
    <p:cSldViewPr>
      <p:cViewPr>
        <p:scale>
          <a:sx n="60" d="100"/>
          <a:sy n="60" d="100"/>
        </p:scale>
        <p:origin x="-2568" y="-1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014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customXml" Target="../customXml/item2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customXml" Target="../customXml/item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tableStyles" Target="tableStyles.xml"/><Relationship Id="rId15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35" Type="http://schemas.openxmlformats.org/officeDocument/2006/relationships/theme" Target="theme/theme1.xml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outel\AppData\Local\Microsoft\Windows\Temporary%20Internet%20Files\Content.Outlook\I763WA6D\Enrollment%2017-counties%20IL.csv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mpus.siue.edu\shares$\departments\em\EM%20Public%20Reports\Enrollment%20management%20Binder\Sally%20-%20Drop%20Off%20Folder\Tasks%20-%20Sally\Scott%20-%20Random\Years%20to%20College%20Age\St.%20Louis%20College%20Age%20report.xlsx" TargetMode="External"/><Relationship Id="rId2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9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outel\AppData\Local\Microsoft\Windows\Temporary%20Internet%20Files\Content.Outlook\I763WA6D\Enrollment%2017-counties%20IL.csv" TargetMode="External"/><Relationship Id="rId2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outel\AppData\Local\Microsoft\Windows\Temporary%20Internet%20Files\Content.Outlook\I763WA6D\Enrollment%2017-counties%20IL.csv" TargetMode="External"/><Relationship Id="rId2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13644648585594"/>
          <c:y val="0.0317919075144509"/>
          <c:w val="0.934746646252552"/>
          <c:h val="0.936416184971098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overlap val="28"/>
        <c:axId val="2102590648"/>
        <c:axId val="2102593832"/>
      </c:barChart>
      <c:dateAx>
        <c:axId val="2102590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200" b="1"/>
            </a:pPr>
            <a:endParaRPr lang="en-US"/>
          </a:p>
        </c:txPr>
        <c:crossAx val="2102593832"/>
        <c:crosses val="autoZero"/>
        <c:auto val="0"/>
        <c:lblOffset val="300"/>
        <c:baseTimeUnit val="days"/>
        <c:majorUnit val="1.0"/>
      </c:dateAx>
      <c:valAx>
        <c:axId val="210259383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590648"/>
        <c:crossesAt val="1.0"/>
        <c:crossBetween val="between"/>
      </c:valAx>
      <c:spPr>
        <a:noFill/>
        <a:ln>
          <a:noFill/>
        </a:ln>
        <a:effectLst>
          <a:glow rad="114300">
            <a:schemeClr val="accent5">
              <a:satMod val="175000"/>
              <a:alpha val="40000"/>
            </a:schemeClr>
          </a:glow>
          <a:outerShdw blurRad="50800" dist="38100" dir="8100000" algn="tr" rotWithShape="0">
            <a:prstClr val="black">
              <a:alpha val="40000"/>
            </a:prstClr>
          </a:outerShdw>
          <a:softEdge rad="127000"/>
        </a:effectLst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 anchor="t" anchorCtr="0"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36978062293"/>
          <c:y val="0.0459482994340414"/>
          <c:w val="0.734694169240123"/>
          <c:h val="0.827081550663209"/>
        </c:manualLayout>
      </c:layout>
      <c:lineChart>
        <c:grouping val="standard"/>
        <c:varyColors val="0"/>
        <c:ser>
          <c:idx val="0"/>
          <c:order val="0"/>
          <c:tx>
            <c:strRef>
              <c:f>'Pivot-IL Ethnicity'!$A$31</c:f>
              <c:strCache>
                <c:ptCount val="1"/>
                <c:pt idx="0">
                  <c:v>White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'Pivot-IL Ethnicity'!$B$30:$P$30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 Ethnicity'!$B$31:$P$31</c:f>
              <c:numCache>
                <c:formatCode>General</c:formatCode>
                <c:ptCount val="15"/>
                <c:pt idx="0">
                  <c:v>98893.0</c:v>
                </c:pt>
                <c:pt idx="1">
                  <c:v>96504.0</c:v>
                </c:pt>
                <c:pt idx="2">
                  <c:v>94777.0</c:v>
                </c:pt>
                <c:pt idx="3">
                  <c:v>94158.0</c:v>
                </c:pt>
                <c:pt idx="4">
                  <c:v>93961.0</c:v>
                </c:pt>
                <c:pt idx="5">
                  <c:v>92717.0</c:v>
                </c:pt>
                <c:pt idx="6">
                  <c:v>90739.0</c:v>
                </c:pt>
                <c:pt idx="7">
                  <c:v>89206.0</c:v>
                </c:pt>
                <c:pt idx="8">
                  <c:v>90081.0</c:v>
                </c:pt>
                <c:pt idx="9">
                  <c:v>87929.0</c:v>
                </c:pt>
                <c:pt idx="10">
                  <c:v>86356.0</c:v>
                </c:pt>
                <c:pt idx="11">
                  <c:v>85654.0</c:v>
                </c:pt>
                <c:pt idx="12">
                  <c:v>84760.0</c:v>
                </c:pt>
                <c:pt idx="13">
                  <c:v>82421.0</c:v>
                </c:pt>
                <c:pt idx="14">
                  <c:v>81685.0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'Pivot-IL Ethnicity'!$A$34</c:f>
              <c:strCache>
                <c:ptCount val="1"/>
                <c:pt idx="0">
                  <c:v>Hispanic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'Pivot-IL Ethnicity'!$B$30:$P$30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 Ethnicity'!$B$34:$P$34</c:f>
              <c:numCache>
                <c:formatCode>General</c:formatCode>
                <c:ptCount val="15"/>
                <c:pt idx="0">
                  <c:v>37573.0</c:v>
                </c:pt>
                <c:pt idx="1">
                  <c:v>37475.0</c:v>
                </c:pt>
                <c:pt idx="2">
                  <c:v>38277.0</c:v>
                </c:pt>
                <c:pt idx="3">
                  <c:v>38683.0</c:v>
                </c:pt>
                <c:pt idx="4">
                  <c:v>40387.0</c:v>
                </c:pt>
                <c:pt idx="5">
                  <c:v>40758.0</c:v>
                </c:pt>
                <c:pt idx="6">
                  <c:v>40775.0</c:v>
                </c:pt>
                <c:pt idx="7">
                  <c:v>41255.0</c:v>
                </c:pt>
                <c:pt idx="8">
                  <c:v>42258.0</c:v>
                </c:pt>
                <c:pt idx="9">
                  <c:v>42263.0</c:v>
                </c:pt>
                <c:pt idx="10">
                  <c:v>43054.0</c:v>
                </c:pt>
                <c:pt idx="11">
                  <c:v>43963.0</c:v>
                </c:pt>
                <c:pt idx="12">
                  <c:v>43291.0</c:v>
                </c:pt>
                <c:pt idx="13">
                  <c:v>41808.0</c:v>
                </c:pt>
                <c:pt idx="14">
                  <c:v>41251.0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'Pivot-IL Ethnicity'!$A$32</c:f>
              <c:strCache>
                <c:ptCount val="1"/>
                <c:pt idx="0">
                  <c:v>Black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'Pivot-IL Ethnicity'!$B$30:$P$30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 Ethnicity'!$B$32:$P$32</c:f>
              <c:numCache>
                <c:formatCode>General</c:formatCode>
                <c:ptCount val="15"/>
                <c:pt idx="0">
                  <c:v>31130.0</c:v>
                </c:pt>
                <c:pt idx="1">
                  <c:v>30035.0</c:v>
                </c:pt>
                <c:pt idx="2">
                  <c:v>29773.0</c:v>
                </c:pt>
                <c:pt idx="3">
                  <c:v>29192.0</c:v>
                </c:pt>
                <c:pt idx="4">
                  <c:v>29022.0</c:v>
                </c:pt>
                <c:pt idx="5">
                  <c:v>28406.0</c:v>
                </c:pt>
                <c:pt idx="6">
                  <c:v>27213.0</c:v>
                </c:pt>
                <c:pt idx="7">
                  <c:v>26302.0</c:v>
                </c:pt>
                <c:pt idx="8">
                  <c:v>26028.0</c:v>
                </c:pt>
                <c:pt idx="9">
                  <c:v>25729.0</c:v>
                </c:pt>
                <c:pt idx="10">
                  <c:v>26018.0</c:v>
                </c:pt>
                <c:pt idx="11">
                  <c:v>26303.0</c:v>
                </c:pt>
                <c:pt idx="12">
                  <c:v>26409.0</c:v>
                </c:pt>
                <c:pt idx="13">
                  <c:v>25456.0</c:v>
                </c:pt>
                <c:pt idx="14">
                  <c:v>24950.0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'Pivot-IL Ethnicity'!$A$33</c:f>
              <c:strCache>
                <c:ptCount val="1"/>
                <c:pt idx="0">
                  <c:v>Asian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'Pivot-IL Ethnicity'!$B$30:$P$30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 Ethnicity'!$B$33:$P$33</c:f>
              <c:numCache>
                <c:formatCode>General</c:formatCode>
                <c:ptCount val="15"/>
                <c:pt idx="0">
                  <c:v>6737.0</c:v>
                </c:pt>
                <c:pt idx="1">
                  <c:v>6698.0</c:v>
                </c:pt>
                <c:pt idx="2">
                  <c:v>6640.0</c:v>
                </c:pt>
                <c:pt idx="3">
                  <c:v>6600.0</c:v>
                </c:pt>
                <c:pt idx="4">
                  <c:v>7054.0</c:v>
                </c:pt>
                <c:pt idx="5">
                  <c:v>7242.0</c:v>
                </c:pt>
                <c:pt idx="6">
                  <c:v>7315.0</c:v>
                </c:pt>
                <c:pt idx="7">
                  <c:v>7537.0</c:v>
                </c:pt>
                <c:pt idx="8">
                  <c:v>7868.0</c:v>
                </c:pt>
                <c:pt idx="9">
                  <c:v>7954.0</c:v>
                </c:pt>
                <c:pt idx="10">
                  <c:v>7682.0</c:v>
                </c:pt>
                <c:pt idx="11">
                  <c:v>7549.0</c:v>
                </c:pt>
                <c:pt idx="12">
                  <c:v>7729.0</c:v>
                </c:pt>
                <c:pt idx="13">
                  <c:v>7478.0</c:v>
                </c:pt>
                <c:pt idx="14">
                  <c:v>7428.0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229496"/>
        <c:axId val="2103234520"/>
      </c:lineChart>
      <c:catAx>
        <c:axId val="2103229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234520"/>
        <c:crosses val="autoZero"/>
        <c:auto val="1"/>
        <c:lblAlgn val="ctr"/>
        <c:lblOffset val="100"/>
        <c:noMultiLvlLbl val="0"/>
      </c:catAx>
      <c:valAx>
        <c:axId val="2103234520"/>
        <c:scaling>
          <c:orientation val="minMax"/>
          <c:max val="10000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Population</a:t>
                </a:r>
              </a:p>
            </c:rich>
          </c:tx>
          <c:layout>
            <c:manualLayout>
              <c:xMode val="edge"/>
              <c:yMode val="edge"/>
              <c:x val="0.0106666666666667"/>
              <c:y val="0.3850821122741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229496"/>
        <c:crosses val="autoZero"/>
        <c:crossBetween val="between"/>
        <c:majorUnit val="10000.0"/>
      </c:valAx>
      <c:spPr>
        <a:noFill/>
      </c:spPr>
    </c:plotArea>
    <c:legend>
      <c:legendPos val="r"/>
      <c:layout>
        <c:manualLayout>
          <c:xMode val="edge"/>
          <c:yMode val="edge"/>
          <c:x val="0.864470555398138"/>
          <c:y val="0.148167532325248"/>
          <c:w val="0.134281307335239"/>
          <c:h val="0.675210727327665"/>
        </c:manualLayout>
      </c:layout>
      <c:overlay val="0"/>
      <c:txPr>
        <a:bodyPr/>
        <a:lstStyle/>
        <a:p>
          <a:pPr>
            <a:defRPr sz="14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'St. Louis College Age data'!$A$23</c:f>
              <c:strCache>
                <c:ptCount val="1"/>
                <c:pt idx="0">
                  <c:v>White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data'!$B$23:$P$23</c:f>
              <c:numCache>
                <c:formatCode>General</c:formatCode>
                <c:ptCount val="15"/>
                <c:pt idx="0">
                  <c:v>9505.0</c:v>
                </c:pt>
                <c:pt idx="1">
                  <c:v>9104.0</c:v>
                </c:pt>
                <c:pt idx="2">
                  <c:v>9097.0</c:v>
                </c:pt>
                <c:pt idx="3">
                  <c:v>8880.0</c:v>
                </c:pt>
                <c:pt idx="4">
                  <c:v>8678.0</c:v>
                </c:pt>
                <c:pt idx="5">
                  <c:v>8633.0</c:v>
                </c:pt>
                <c:pt idx="6">
                  <c:v>8190.0</c:v>
                </c:pt>
                <c:pt idx="7">
                  <c:v>8116.0</c:v>
                </c:pt>
                <c:pt idx="8">
                  <c:v>8137.0</c:v>
                </c:pt>
                <c:pt idx="9">
                  <c:v>7985.0</c:v>
                </c:pt>
                <c:pt idx="10">
                  <c:v>7885.0</c:v>
                </c:pt>
                <c:pt idx="11">
                  <c:v>7815.0</c:v>
                </c:pt>
                <c:pt idx="12">
                  <c:v>7604.0</c:v>
                </c:pt>
                <c:pt idx="13">
                  <c:v>7727.0</c:v>
                </c:pt>
                <c:pt idx="14">
                  <c:v>7813.0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'St. Louis College Age data'!$A$24</c:f>
              <c:strCache>
                <c:ptCount val="1"/>
                <c:pt idx="0">
                  <c:v>Black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data'!$B$24:$P$24</c:f>
              <c:numCache>
                <c:formatCode>General</c:formatCode>
                <c:ptCount val="15"/>
                <c:pt idx="0">
                  <c:v>6280.0</c:v>
                </c:pt>
                <c:pt idx="1">
                  <c:v>6123.0</c:v>
                </c:pt>
                <c:pt idx="2">
                  <c:v>6383.0</c:v>
                </c:pt>
                <c:pt idx="3">
                  <c:v>6037.0</c:v>
                </c:pt>
                <c:pt idx="4">
                  <c:v>6106.0</c:v>
                </c:pt>
                <c:pt idx="5">
                  <c:v>6164.0</c:v>
                </c:pt>
                <c:pt idx="6">
                  <c:v>5746.0</c:v>
                </c:pt>
                <c:pt idx="7">
                  <c:v>5699.0</c:v>
                </c:pt>
                <c:pt idx="8">
                  <c:v>5890.0</c:v>
                </c:pt>
                <c:pt idx="9">
                  <c:v>5807.0</c:v>
                </c:pt>
                <c:pt idx="10">
                  <c:v>5913.0</c:v>
                </c:pt>
                <c:pt idx="11">
                  <c:v>5922.0</c:v>
                </c:pt>
                <c:pt idx="12">
                  <c:v>6098.0</c:v>
                </c:pt>
                <c:pt idx="13">
                  <c:v>5880.0</c:v>
                </c:pt>
                <c:pt idx="14">
                  <c:v>5589.0</c:v>
                </c:pt>
              </c:numCache>
            </c:numRef>
          </c:val>
          <c:smooth val="0"/>
        </c:ser>
        <c:ser>
          <c:idx val="5"/>
          <c:order val="2"/>
          <c:tx>
            <c:strRef>
              <c:f>'St. Louis College Age data'!$A$28</c:f>
              <c:strCache>
                <c:ptCount val="1"/>
                <c:pt idx="0">
                  <c:v>Hispanic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data'!$B$28:$P$28</c:f>
              <c:numCache>
                <c:formatCode>General</c:formatCode>
                <c:ptCount val="15"/>
                <c:pt idx="0">
                  <c:v>535.0</c:v>
                </c:pt>
                <c:pt idx="1">
                  <c:v>510.0</c:v>
                </c:pt>
                <c:pt idx="2">
                  <c:v>571.0</c:v>
                </c:pt>
                <c:pt idx="3">
                  <c:v>559.0</c:v>
                </c:pt>
                <c:pt idx="4">
                  <c:v>650.0</c:v>
                </c:pt>
                <c:pt idx="5">
                  <c:v>681.0</c:v>
                </c:pt>
                <c:pt idx="6">
                  <c:v>638.0</c:v>
                </c:pt>
                <c:pt idx="7">
                  <c:v>633.0</c:v>
                </c:pt>
                <c:pt idx="8">
                  <c:v>724.0</c:v>
                </c:pt>
                <c:pt idx="9">
                  <c:v>734.0</c:v>
                </c:pt>
                <c:pt idx="10">
                  <c:v>789.0</c:v>
                </c:pt>
                <c:pt idx="11">
                  <c:v>853.0</c:v>
                </c:pt>
                <c:pt idx="12">
                  <c:v>814.0</c:v>
                </c:pt>
                <c:pt idx="13">
                  <c:v>828.0</c:v>
                </c:pt>
                <c:pt idx="14">
                  <c:v>786.0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'St. Louis College Age data'!$A$25</c:f>
              <c:strCache>
                <c:ptCount val="1"/>
                <c:pt idx="0">
                  <c:v>Asian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data'!$B$25:$P$25</c:f>
              <c:numCache>
                <c:formatCode>General</c:formatCode>
                <c:ptCount val="15"/>
                <c:pt idx="0">
                  <c:v>542.0</c:v>
                </c:pt>
                <c:pt idx="1">
                  <c:v>526.0</c:v>
                </c:pt>
                <c:pt idx="2">
                  <c:v>523.0</c:v>
                </c:pt>
                <c:pt idx="3">
                  <c:v>519.0</c:v>
                </c:pt>
                <c:pt idx="4">
                  <c:v>527.0</c:v>
                </c:pt>
                <c:pt idx="5">
                  <c:v>591.0</c:v>
                </c:pt>
                <c:pt idx="6">
                  <c:v>547.0</c:v>
                </c:pt>
                <c:pt idx="7">
                  <c:v>590.0</c:v>
                </c:pt>
                <c:pt idx="8">
                  <c:v>625.0</c:v>
                </c:pt>
                <c:pt idx="9">
                  <c:v>639.0</c:v>
                </c:pt>
                <c:pt idx="10">
                  <c:v>632.0</c:v>
                </c:pt>
                <c:pt idx="11">
                  <c:v>570.0</c:v>
                </c:pt>
                <c:pt idx="12">
                  <c:v>601.0</c:v>
                </c:pt>
                <c:pt idx="13">
                  <c:v>589.0</c:v>
                </c:pt>
                <c:pt idx="14">
                  <c:v>575.0</c:v>
                </c:pt>
              </c:numCache>
            </c:numRef>
          </c:val>
          <c:smooth val="0"/>
        </c:ser>
        <c:ser>
          <c:idx val="6"/>
          <c:order val="4"/>
          <c:tx>
            <c:strRef>
              <c:f>'St. Louis College Age data'!$A$29</c:f>
              <c:strCache>
                <c:ptCount val="1"/>
                <c:pt idx="0">
                  <c:v>Multi-Racial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data'!$B$29:$P$29</c:f>
              <c:numCache>
                <c:formatCode>General</c:formatCode>
                <c:ptCount val="15"/>
                <c:pt idx="0">
                  <c:v>510.0</c:v>
                </c:pt>
                <c:pt idx="1">
                  <c:v>531.0</c:v>
                </c:pt>
                <c:pt idx="2">
                  <c:v>555.0</c:v>
                </c:pt>
                <c:pt idx="3">
                  <c:v>545.0</c:v>
                </c:pt>
                <c:pt idx="4">
                  <c:v>658.0</c:v>
                </c:pt>
                <c:pt idx="5">
                  <c:v>600.0</c:v>
                </c:pt>
                <c:pt idx="6">
                  <c:v>610.0</c:v>
                </c:pt>
                <c:pt idx="7">
                  <c:v>602.0</c:v>
                </c:pt>
                <c:pt idx="8">
                  <c:v>668.0</c:v>
                </c:pt>
                <c:pt idx="9">
                  <c:v>700.0</c:v>
                </c:pt>
                <c:pt idx="10">
                  <c:v>761.0</c:v>
                </c:pt>
                <c:pt idx="11">
                  <c:v>805.0</c:v>
                </c:pt>
                <c:pt idx="12">
                  <c:v>772.0</c:v>
                </c:pt>
                <c:pt idx="13">
                  <c:v>797.0</c:v>
                </c:pt>
                <c:pt idx="14">
                  <c:v>876.0</c:v>
                </c:pt>
              </c:numCache>
            </c:numRef>
          </c:val>
          <c:smooth val="0"/>
        </c:ser>
        <c:ser>
          <c:idx val="3"/>
          <c:order val="5"/>
          <c:tx>
            <c:strRef>
              <c:f>'St. Louis College Age data'!$A$26</c:f>
              <c:strCache>
                <c:ptCount val="1"/>
                <c:pt idx="0">
                  <c:v>Am. Ind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data'!$B$26:$P$26</c:f>
              <c:numCache>
                <c:formatCode>General</c:formatCode>
                <c:ptCount val="15"/>
                <c:pt idx="0">
                  <c:v>35.0</c:v>
                </c:pt>
                <c:pt idx="1">
                  <c:v>30.0</c:v>
                </c:pt>
                <c:pt idx="2">
                  <c:v>35.0</c:v>
                </c:pt>
                <c:pt idx="3">
                  <c:v>21.0</c:v>
                </c:pt>
                <c:pt idx="4">
                  <c:v>31.0</c:v>
                </c:pt>
                <c:pt idx="5">
                  <c:v>34.0</c:v>
                </c:pt>
                <c:pt idx="6">
                  <c:v>32.0</c:v>
                </c:pt>
                <c:pt idx="7">
                  <c:v>24.0</c:v>
                </c:pt>
                <c:pt idx="8">
                  <c:v>17.0</c:v>
                </c:pt>
                <c:pt idx="9">
                  <c:v>33.0</c:v>
                </c:pt>
                <c:pt idx="10">
                  <c:v>31.0</c:v>
                </c:pt>
                <c:pt idx="11">
                  <c:v>25.0</c:v>
                </c:pt>
                <c:pt idx="12">
                  <c:v>28.0</c:v>
                </c:pt>
                <c:pt idx="13">
                  <c:v>26.0</c:v>
                </c:pt>
                <c:pt idx="14">
                  <c:v>26.0</c:v>
                </c:pt>
              </c:numCache>
            </c:numRef>
          </c:val>
          <c:smooth val="0"/>
        </c:ser>
        <c:ser>
          <c:idx val="4"/>
          <c:order val="6"/>
          <c:tx>
            <c:strRef>
              <c:f>'St. Louis College Age data'!$A$27</c:f>
              <c:strCache>
                <c:ptCount val="1"/>
                <c:pt idx="0">
                  <c:v>Hawaiian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data'!$B$27:$P$27</c:f>
              <c:numCache>
                <c:formatCode>General</c:formatCode>
                <c:ptCount val="15"/>
                <c:pt idx="0">
                  <c:v>7.0</c:v>
                </c:pt>
                <c:pt idx="1">
                  <c:v>4.0</c:v>
                </c:pt>
                <c:pt idx="2">
                  <c:v>5.0</c:v>
                </c:pt>
                <c:pt idx="3">
                  <c:v>11.0</c:v>
                </c:pt>
                <c:pt idx="4">
                  <c:v>4.0</c:v>
                </c:pt>
                <c:pt idx="5">
                  <c:v>4.0</c:v>
                </c:pt>
                <c:pt idx="6">
                  <c:v>8.0</c:v>
                </c:pt>
                <c:pt idx="7">
                  <c:v>3.0</c:v>
                </c:pt>
                <c:pt idx="8">
                  <c:v>4.0</c:v>
                </c:pt>
                <c:pt idx="9">
                  <c:v>2.0</c:v>
                </c:pt>
                <c:pt idx="10">
                  <c:v>11.0</c:v>
                </c:pt>
                <c:pt idx="11">
                  <c:v>1.0</c:v>
                </c:pt>
                <c:pt idx="12">
                  <c:v>3.0</c:v>
                </c:pt>
                <c:pt idx="13">
                  <c:v>2.0</c:v>
                </c:pt>
                <c:pt idx="14">
                  <c:v>3.0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'St. Louis College Age data'!$A$30</c:f>
              <c:strCache>
                <c:ptCount val="1"/>
                <c:pt idx="0">
                  <c:v>Other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'St. Louis College Age data'!$B$22:$P$22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'St. Louis College Age data'!$B$30:$P$30</c:f>
              <c:numCache>
                <c:formatCode>General</c:formatCode>
                <c:ptCount val="15"/>
                <c:pt idx="0">
                  <c:v>35.0</c:v>
                </c:pt>
                <c:pt idx="1">
                  <c:v>38.0</c:v>
                </c:pt>
                <c:pt idx="2">
                  <c:v>45.0</c:v>
                </c:pt>
                <c:pt idx="3">
                  <c:v>36.0</c:v>
                </c:pt>
                <c:pt idx="4">
                  <c:v>40.0</c:v>
                </c:pt>
                <c:pt idx="5">
                  <c:v>42.0</c:v>
                </c:pt>
                <c:pt idx="6">
                  <c:v>37.0</c:v>
                </c:pt>
                <c:pt idx="7">
                  <c:v>48.0</c:v>
                </c:pt>
                <c:pt idx="8">
                  <c:v>45.0</c:v>
                </c:pt>
                <c:pt idx="9">
                  <c:v>43.0</c:v>
                </c:pt>
                <c:pt idx="10">
                  <c:v>54.0</c:v>
                </c:pt>
                <c:pt idx="11">
                  <c:v>39.0</c:v>
                </c:pt>
                <c:pt idx="12">
                  <c:v>56.0</c:v>
                </c:pt>
                <c:pt idx="13">
                  <c:v>50.0</c:v>
                </c:pt>
                <c:pt idx="14">
                  <c:v>46.0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974408"/>
        <c:axId val="2099077560"/>
      </c:lineChart>
      <c:catAx>
        <c:axId val="2098974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99077560"/>
        <c:crosses val="autoZero"/>
        <c:auto val="1"/>
        <c:lblAlgn val="ctr"/>
        <c:lblOffset val="100"/>
        <c:noMultiLvlLbl val="0"/>
      </c:catAx>
      <c:valAx>
        <c:axId val="2099077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Population</a:t>
                </a:r>
              </a:p>
            </c:rich>
          </c:tx>
          <c:layout>
            <c:manualLayout>
              <c:xMode val="edge"/>
              <c:yMode val="edge"/>
              <c:x val="0.0100187845636563"/>
              <c:y val="0.40862860200121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098974408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852416781367023"/>
          <c:y val="0.0855080195043623"/>
          <c:w val="0.145953192001989"/>
          <c:h val="0.490768074283058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2012</a:t>
            </a:r>
          </a:p>
        </c:rich>
      </c:tx>
      <c:layout>
        <c:manualLayout>
          <c:xMode val="edge"/>
          <c:yMode val="edge"/>
          <c:x val="0.780608600134083"/>
          <c:y val="0.0383386452873654"/>
        </c:manualLayout>
      </c:layout>
      <c:overlay val="1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Sheet1!$B$2:$B$6</c:f>
              <c:strCache>
                <c:ptCount val="5"/>
                <c:pt idx="0">
                  <c:v>ISU</c:v>
                </c:pt>
                <c:pt idx="1">
                  <c:v>Mizzou</c:v>
                </c:pt>
                <c:pt idx="2">
                  <c:v>SIUC </c:v>
                </c:pt>
                <c:pt idx="3">
                  <c:v>UIUC</c:v>
                </c:pt>
                <c:pt idx="4">
                  <c:v>WIU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164.0</c:v>
                </c:pt>
                <c:pt idx="1">
                  <c:v>147.0</c:v>
                </c:pt>
                <c:pt idx="2">
                  <c:v>139.0</c:v>
                </c:pt>
                <c:pt idx="3">
                  <c:v>131.0</c:v>
                </c:pt>
                <c:pt idx="4">
                  <c:v>115.0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2013</a:t>
            </a:r>
          </a:p>
        </c:rich>
      </c:tx>
      <c:layout>
        <c:manualLayout>
          <c:xMode val="edge"/>
          <c:yMode val="edge"/>
          <c:x val="0.753799831624821"/>
          <c:y val="0.0495838902483269"/>
        </c:manualLayout>
      </c:layout>
      <c:overlay val="1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cat>
            <c:strRef>
              <c:f>Sheet1!$F$2:$F$6</c:f>
              <c:strCache>
                <c:ptCount val="5"/>
                <c:pt idx="0">
                  <c:v>SIUC</c:v>
                </c:pt>
                <c:pt idx="1">
                  <c:v>ISU</c:v>
                </c:pt>
                <c:pt idx="2">
                  <c:v>UIUC</c:v>
                </c:pt>
                <c:pt idx="3">
                  <c:v>Mizzou</c:v>
                </c:pt>
                <c:pt idx="4">
                  <c:v>NIU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224.0</c:v>
                </c:pt>
                <c:pt idx="1">
                  <c:v>189.0</c:v>
                </c:pt>
                <c:pt idx="2">
                  <c:v>143.0</c:v>
                </c:pt>
                <c:pt idx="3">
                  <c:v>137.0</c:v>
                </c:pt>
                <c:pt idx="4">
                  <c:v>130.0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2014</a:t>
            </a:r>
          </a:p>
        </c:rich>
      </c:tx>
      <c:layout>
        <c:manualLayout>
          <c:xMode val="edge"/>
          <c:yMode val="edge"/>
          <c:x val="0.761967994242729"/>
          <c:y val="0.0416665953052891"/>
        </c:manualLayout>
      </c:layout>
      <c:overlay val="1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50021"/>
              </a:solidFill>
            </c:spPr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  <c:spPr>
              <a:solidFill>
                <a:srgbClr val="A50021"/>
              </a:solidFill>
            </c:spPr>
          </c:dPt>
          <c:dPt>
            <c:idx val="4"/>
            <c:bubble3D val="0"/>
          </c:dPt>
          <c:cat>
            <c:strRef>
              <c:f>Sheet1!$J$2:$J$6</c:f>
              <c:strCache>
                <c:ptCount val="5"/>
                <c:pt idx="0">
                  <c:v>SWIC</c:v>
                </c:pt>
                <c:pt idx="1">
                  <c:v>SIUC</c:v>
                </c:pt>
                <c:pt idx="2">
                  <c:v>ISU</c:v>
                </c:pt>
                <c:pt idx="3">
                  <c:v>LCCC</c:v>
                </c:pt>
                <c:pt idx="4">
                  <c:v>WIU</c:v>
                </c:pt>
              </c:strCache>
            </c:strRef>
          </c:cat>
          <c:val>
            <c:numRef>
              <c:f>Sheet1!$L$2:$L$6</c:f>
              <c:numCache>
                <c:formatCode>General</c:formatCode>
                <c:ptCount val="5"/>
                <c:pt idx="0">
                  <c:v>229.0</c:v>
                </c:pt>
                <c:pt idx="1">
                  <c:v>191.0</c:v>
                </c:pt>
                <c:pt idx="2">
                  <c:v>181.0</c:v>
                </c:pt>
                <c:pt idx="3">
                  <c:v>158.0</c:v>
                </c:pt>
                <c:pt idx="4">
                  <c:v>132.0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2015</a:t>
            </a:r>
          </a:p>
        </c:rich>
      </c:tx>
      <c:layout>
        <c:manualLayout>
          <c:xMode val="edge"/>
          <c:yMode val="edge"/>
          <c:x val="0.77995894927303"/>
          <c:y val="0.0462962962962963"/>
        </c:manualLayout>
      </c:layout>
      <c:overlay val="1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A50021"/>
              </a:solidFill>
            </c:spPr>
          </c:dPt>
          <c:dPt>
            <c:idx val="1"/>
            <c:bubble3D val="0"/>
            <c:spPr>
              <a:solidFill>
                <a:srgbClr val="A50021"/>
              </a:solidFill>
            </c:spPr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  <c:spPr>
              <a:solidFill>
                <a:srgbClr val="A50021"/>
              </a:solidFill>
            </c:spPr>
          </c:dPt>
          <c:cat>
            <c:strRef>
              <c:f>Sheet1!$M$2:$M$6</c:f>
              <c:strCache>
                <c:ptCount val="5"/>
                <c:pt idx="0">
                  <c:v>SWIC</c:v>
                </c:pt>
                <c:pt idx="1">
                  <c:v>LCCC</c:v>
                </c:pt>
                <c:pt idx="2">
                  <c:v>ISU</c:v>
                </c:pt>
                <c:pt idx="3">
                  <c:v>SIUC</c:v>
                </c:pt>
                <c:pt idx="4">
                  <c:v>LLCC</c:v>
                </c:pt>
              </c:strCache>
            </c:strRef>
          </c:cat>
          <c:val>
            <c:numRef>
              <c:f>Sheet1!$O$2:$O$6</c:f>
              <c:numCache>
                <c:formatCode>General</c:formatCode>
                <c:ptCount val="5"/>
                <c:pt idx="0">
                  <c:v>239.0</c:v>
                </c:pt>
                <c:pt idx="1">
                  <c:v>227.0</c:v>
                </c:pt>
                <c:pt idx="2">
                  <c:v>174.0</c:v>
                </c:pt>
                <c:pt idx="3">
                  <c:v>148.0</c:v>
                </c:pt>
                <c:pt idx="4">
                  <c:v>129.0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4-Year IPU Fall 2007–</a:t>
            </a:r>
            <a:r>
              <a:rPr lang="en-US" sz="2400" baseline="0" dirty="0" smtClean="0"/>
              <a:t> 2015 Headcount Enrollment Change</a:t>
            </a:r>
            <a:endParaRPr lang="en-US" sz="2400" dirty="0"/>
          </a:p>
        </c:rich>
      </c:tx>
      <c:layout>
        <c:manualLayout>
          <c:xMode val="edge"/>
          <c:yMode val="edge"/>
          <c:x val="0.141043365154577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96052631578947"/>
          <c:y val="0.0686335113283253"/>
          <c:w val="0.93039468503937"/>
          <c:h val="0.8992801539012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2 in Microsoft PowerPoint]Sheet1'!$B$1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invertIfNegative val="0"/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c:spPr>
          </c:dPt>
          <c:dLbls>
            <c:dLbl>
              <c:idx val="1"/>
              <c:layout>
                <c:manualLayout>
                  <c:x val="-0.00442477876106195"/>
                  <c:y val="-0.02156862745098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00294985250737463"/>
                  <c:y val="-0.0235294117647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'[Chart 2 in Microsoft PowerPoint]Sheet1'!$A$2:$A$13</c:f>
              <c:strCache>
                <c:ptCount val="12"/>
                <c:pt idx="0">
                  <c:v>NIU</c:v>
                </c:pt>
                <c:pt idx="1">
                  <c:v>SIUC</c:v>
                </c:pt>
                <c:pt idx="2">
                  <c:v>EIU</c:v>
                </c:pt>
                <c:pt idx="3">
                  <c:v>WIU</c:v>
                </c:pt>
                <c:pt idx="4">
                  <c:v>CSU</c:v>
                </c:pt>
                <c:pt idx="5">
                  <c:v>NEIU</c:v>
                </c:pt>
                <c:pt idx="6">
                  <c:v>GSU</c:v>
                </c:pt>
                <c:pt idx="7">
                  <c:v>ISU</c:v>
                </c:pt>
                <c:pt idx="8">
                  <c:v>UIS</c:v>
                </c:pt>
                <c:pt idx="9">
                  <c:v>SIUE</c:v>
                </c:pt>
                <c:pt idx="10">
                  <c:v>UIC</c:v>
                </c:pt>
                <c:pt idx="11">
                  <c:v>UIUC</c:v>
                </c:pt>
              </c:strCache>
            </c:strRef>
          </c:cat>
          <c:val>
            <c:numRef>
              <c:f>'[Chart 2 in Microsoft PowerPoint]Sheet1'!$B$2:$B$13</c:f>
              <c:numCache>
                <c:formatCode>General</c:formatCode>
                <c:ptCount val="12"/>
                <c:pt idx="0">
                  <c:v>-5124.0</c:v>
                </c:pt>
                <c:pt idx="1">
                  <c:v>-3691.0</c:v>
                </c:pt>
                <c:pt idx="2">
                  <c:v>-3659.0</c:v>
                </c:pt>
                <c:pt idx="3">
                  <c:v>-2237.0</c:v>
                </c:pt>
                <c:pt idx="4">
                  <c:v>-2054.0</c:v>
                </c:pt>
                <c:pt idx="5">
                  <c:v>-1753.0</c:v>
                </c:pt>
                <c:pt idx="6">
                  <c:v>246.0</c:v>
                </c:pt>
                <c:pt idx="7">
                  <c:v>514.0</c:v>
                </c:pt>
                <c:pt idx="8">
                  <c:v>547.0</c:v>
                </c:pt>
                <c:pt idx="9">
                  <c:v>867.0</c:v>
                </c:pt>
                <c:pt idx="10">
                  <c:v>3301.0</c:v>
                </c:pt>
                <c:pt idx="11">
                  <c:v>3516.0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627800"/>
        <c:axId val="2102630808"/>
      </c:barChart>
      <c:catAx>
        <c:axId val="21026278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="1" i="0" baseline="0"/>
            </a:pPr>
            <a:endParaRPr lang="en-US"/>
          </a:p>
        </c:txPr>
        <c:crossAx val="2102630808"/>
        <c:crosses val="autoZero"/>
        <c:auto val="1"/>
        <c:lblAlgn val="ctr"/>
        <c:lblOffset val="100"/>
        <c:noMultiLvlLbl val="0"/>
      </c:catAx>
      <c:valAx>
        <c:axId val="2102630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2627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Illinois Public 4-Year University Fall 2007-2015 Percentage</a:t>
            </a:r>
          </a:p>
          <a:p>
            <a:pPr>
              <a:defRPr/>
            </a:pPr>
            <a:r>
              <a:rPr lang="en-US" dirty="0" smtClean="0"/>
              <a:t>Enrollment Change 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439630321633525"/>
          <c:y val="0.100286207201628"/>
          <c:w val="0.949650481189851"/>
          <c:h val="0.88488203721725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678104"/>
        <c:axId val="2102681240"/>
      </c:barChart>
      <c:catAx>
        <c:axId val="21026781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02681240"/>
        <c:crosses val="autoZero"/>
        <c:auto val="1"/>
        <c:lblAlgn val="ctr"/>
        <c:lblOffset val="100"/>
        <c:noMultiLvlLbl val="0"/>
      </c:catAx>
      <c:valAx>
        <c:axId val="21026812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02678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4</a:t>
            </a:r>
            <a:r>
              <a:rPr lang="en-US" baseline="0" dirty="0" smtClean="0"/>
              <a:t>-</a:t>
            </a:r>
            <a:r>
              <a:rPr lang="en-US" dirty="0" smtClean="0"/>
              <a:t>Year </a:t>
            </a:r>
            <a:r>
              <a:rPr lang="en-US" sz="2400" dirty="0" smtClean="0"/>
              <a:t>IPU</a:t>
            </a:r>
            <a:r>
              <a:rPr lang="en-US" dirty="0" smtClean="0"/>
              <a:t> 2007-2015 Percentage Enrollment Change</a:t>
            </a:r>
            <a:endParaRPr lang="en-US" dirty="0"/>
          </a:p>
        </c:rich>
      </c:tx>
      <c:layout>
        <c:manualLayout>
          <c:xMode val="edge"/>
          <c:yMode val="edge"/>
          <c:x val="0.166382949232504"/>
          <c:y val="0.03448275862068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994223924956674"/>
          <c:y val="0.114254381995354"/>
          <c:w val="0.900577607504333"/>
          <c:h val="0.84937037037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 CSU</c:v>
                </c:pt>
                <c:pt idx="1">
                  <c:v> EIU</c:v>
                </c:pt>
                <c:pt idx="2">
                  <c:v> NIU</c:v>
                </c:pt>
                <c:pt idx="3">
                  <c:v> SIUC</c:v>
                </c:pt>
                <c:pt idx="4">
                  <c:v> WIU</c:v>
                </c:pt>
                <c:pt idx="5">
                  <c:v> NEIU</c:v>
                </c:pt>
                <c:pt idx="6">
                  <c:v> ISU</c:v>
                </c:pt>
                <c:pt idx="7">
                  <c:v> GSU</c:v>
                </c:pt>
                <c:pt idx="8">
                  <c:v> SIUE</c:v>
                </c:pt>
                <c:pt idx="9">
                  <c:v> UIUC</c:v>
                </c:pt>
                <c:pt idx="10">
                  <c:v> UIS</c:v>
                </c:pt>
                <c:pt idx="11">
                  <c:v> UIC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-0.3</c:v>
                </c:pt>
                <c:pt idx="1">
                  <c:v>-0.3</c:v>
                </c:pt>
                <c:pt idx="2">
                  <c:v>-0.2</c:v>
                </c:pt>
                <c:pt idx="3">
                  <c:v>-0.18</c:v>
                </c:pt>
                <c:pt idx="4">
                  <c:v>-0.17</c:v>
                </c:pt>
                <c:pt idx="5">
                  <c:v>-0.15</c:v>
                </c:pt>
                <c:pt idx="6">
                  <c:v>0.03</c:v>
                </c:pt>
                <c:pt idx="7">
                  <c:v>0.04</c:v>
                </c:pt>
                <c:pt idx="8">
                  <c:v>0.06</c:v>
                </c:pt>
                <c:pt idx="9">
                  <c:v>0.08</c:v>
                </c:pt>
                <c:pt idx="10">
                  <c:v>0.11</c:v>
                </c:pt>
                <c:pt idx="11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721656"/>
        <c:axId val="2102724664"/>
      </c:barChart>
      <c:catAx>
        <c:axId val="2102721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02724664"/>
        <c:crosses val="autoZero"/>
        <c:auto val="1"/>
        <c:lblAlgn val="ctr"/>
        <c:lblOffset val="100"/>
        <c:noMultiLvlLbl val="0"/>
      </c:catAx>
      <c:valAx>
        <c:axId val="210272466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02721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38595796716193"/>
          <c:y val="0.0277601827058126"/>
          <c:w val="0.728676555755095"/>
          <c:h val="0.8587945076850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8%</c:v>
                </c:pt>
              </c:strCache>
            </c:strRef>
          </c:tx>
          <c:spPr>
            <a:ln w="76200"/>
          </c:spPr>
          <c:marker>
            <c:spPr>
              <a:solidFill>
                <a:schemeClr val="accent1"/>
              </a:solidFill>
            </c:spPr>
          </c:marker>
          <c:dLbls>
            <c:dLbl>
              <c:idx val="6"/>
              <c:layout>
                <c:manualLayout>
                  <c:x val="-0.00713443577732147"/>
                  <c:y val="-0.03568970250623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3539.0</c:v>
                </c:pt>
                <c:pt idx="1">
                  <c:v>3572.0</c:v>
                </c:pt>
                <c:pt idx="2">
                  <c:v>3815.0</c:v>
                </c:pt>
                <c:pt idx="3">
                  <c:v>3793.0</c:v>
                </c:pt>
                <c:pt idx="4">
                  <c:v>3806.0</c:v>
                </c:pt>
                <c:pt idx="5">
                  <c:v>3698.0</c:v>
                </c:pt>
                <c:pt idx="6">
                  <c:v>4090.0</c:v>
                </c:pt>
                <c:pt idx="7">
                  <c:v>3806.0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Freshman +8%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1922.0</c:v>
                </c:pt>
                <c:pt idx="1">
                  <c:v>1950.0</c:v>
                </c:pt>
                <c:pt idx="2">
                  <c:v>2065.0</c:v>
                </c:pt>
                <c:pt idx="3">
                  <c:v>2060.0</c:v>
                </c:pt>
                <c:pt idx="4">
                  <c:v>2075.0</c:v>
                </c:pt>
                <c:pt idx="5">
                  <c:v>1966.0</c:v>
                </c:pt>
                <c:pt idx="6">
                  <c:v>2051.0</c:v>
                </c:pt>
                <c:pt idx="7">
                  <c:v>2068.0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Transfer +14%</c:v>
                </c:pt>
              </c:strCache>
            </c:strRef>
          </c:tx>
          <c:spPr>
            <a:ln w="76200">
              <a:solidFill>
                <a:schemeClr val="accent3">
                  <a:lumMod val="50000"/>
                </a:schemeClr>
              </a:solidFill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1112.0</c:v>
                </c:pt>
                <c:pt idx="1">
                  <c:v>1107.0</c:v>
                </c:pt>
                <c:pt idx="2">
                  <c:v>1198.0</c:v>
                </c:pt>
                <c:pt idx="3">
                  <c:v>1232.0</c:v>
                </c:pt>
                <c:pt idx="4">
                  <c:v>1221.0</c:v>
                </c:pt>
                <c:pt idx="5">
                  <c:v>1252.0</c:v>
                </c:pt>
                <c:pt idx="6">
                  <c:v>1316.0</c:v>
                </c:pt>
                <c:pt idx="7">
                  <c:v>1266.0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Graduate -6%</c:v>
                </c:pt>
              </c:strCache>
            </c:strRef>
          </c:tx>
          <c:spPr>
            <a:ln w="50800">
              <a:solidFill>
                <a:srgbClr val="FFFF00"/>
              </a:solidFill>
            </a:ln>
          </c:spPr>
          <c:marker>
            <c:spPr>
              <a:noFill/>
              <a:ln w="38100">
                <a:solidFill>
                  <a:srgbClr val="FFFF00"/>
                </a:solidFill>
              </a:ln>
            </c:spPr>
          </c:marker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Sheet1!$E$2:$E$9</c:f>
              <c:numCache>
                <c:formatCode>General</c:formatCode>
                <c:ptCount val="8"/>
                <c:pt idx="0">
                  <c:v>505.0</c:v>
                </c:pt>
                <c:pt idx="1">
                  <c:v>515.0</c:v>
                </c:pt>
                <c:pt idx="2">
                  <c:v>552.0</c:v>
                </c:pt>
                <c:pt idx="3">
                  <c:v>501.0</c:v>
                </c:pt>
                <c:pt idx="4">
                  <c:v>510.0</c:v>
                </c:pt>
                <c:pt idx="5">
                  <c:v>480.0</c:v>
                </c:pt>
                <c:pt idx="6">
                  <c:v>530.0</c:v>
                </c:pt>
                <c:pt idx="7">
                  <c:v>472.0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805656"/>
        <c:axId val="2102808824"/>
      </c:lineChart>
      <c:catAx>
        <c:axId val="2102805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02808824"/>
        <c:crosses val="autoZero"/>
        <c:auto val="1"/>
        <c:lblAlgn val="ctr"/>
        <c:lblOffset val="100"/>
        <c:noMultiLvlLbl val="0"/>
      </c:catAx>
      <c:valAx>
        <c:axId val="2102808824"/>
        <c:scaling>
          <c:orientation val="minMax"/>
          <c:max val="4100.0"/>
          <c:min val="2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2805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523281272702"/>
          <c:y val="0.279278288167491"/>
          <c:w val="0.169434315410743"/>
          <c:h val="0.585466293721875"/>
        </c:manualLayout>
      </c:layout>
      <c:overlay val="0"/>
      <c:spPr>
        <a:solidFill>
          <a:schemeClr val="bg1">
            <a:lumMod val="75000"/>
          </a:schemeClr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16471246716"/>
          <c:y val="0.0704276814586112"/>
          <c:w val="0.718218625006216"/>
          <c:h val="0.8253464566929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African American + 55% </c:v>
                </c:pt>
              </c:strCache>
            </c:strRef>
          </c:tx>
          <c:spPr>
            <a:ln w="76200"/>
          </c:spP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 *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1275.0</c:v>
                </c:pt>
                <c:pt idx="1">
                  <c:v>1423.0</c:v>
                </c:pt>
                <c:pt idx="2">
                  <c:v>1554.0</c:v>
                </c:pt>
                <c:pt idx="3">
                  <c:v>1777.0</c:v>
                </c:pt>
                <c:pt idx="4">
                  <c:v>1844.0</c:v>
                </c:pt>
                <c:pt idx="5">
                  <c:v>1817.0</c:v>
                </c:pt>
                <c:pt idx="6">
                  <c:v>1869.0</c:v>
                </c:pt>
                <c:pt idx="7">
                  <c:v>1982.0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Hispanic +112%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 *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270.0</c:v>
                </c:pt>
                <c:pt idx="1">
                  <c:v>288.0</c:v>
                </c:pt>
                <c:pt idx="2">
                  <c:v>411.0</c:v>
                </c:pt>
                <c:pt idx="3">
                  <c:v>459.0</c:v>
                </c:pt>
                <c:pt idx="4">
                  <c:v>482.0</c:v>
                </c:pt>
                <c:pt idx="5">
                  <c:v>470.0</c:v>
                </c:pt>
                <c:pt idx="6">
                  <c:v>499.0</c:v>
                </c:pt>
                <c:pt idx="7">
                  <c:v>573.0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International +38%</c:v>
                </c:pt>
              </c:strCache>
            </c:strRef>
          </c:tx>
          <c:spPr>
            <a:ln w="79375"/>
          </c:spPr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Sheet1!$A$2:$A$9</c:f>
              <c:strCache>
                <c:ptCount val="8"/>
                <c:pt idx="0">
                  <c:v>2008</c:v>
                </c:pt>
                <c:pt idx="1">
                  <c:v>2009</c:v>
                </c:pt>
                <c:pt idx="2">
                  <c:v>2010 *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330.0</c:v>
                </c:pt>
                <c:pt idx="1">
                  <c:v>325.0</c:v>
                </c:pt>
                <c:pt idx="2">
                  <c:v>328.0</c:v>
                </c:pt>
                <c:pt idx="3">
                  <c:v>315.0</c:v>
                </c:pt>
                <c:pt idx="4">
                  <c:v>311.0</c:v>
                </c:pt>
                <c:pt idx="5">
                  <c:v>330.0</c:v>
                </c:pt>
                <c:pt idx="6">
                  <c:v>420.0</c:v>
                </c:pt>
                <c:pt idx="7">
                  <c:v>424.0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894840"/>
        <c:axId val="2102897896"/>
      </c:lineChart>
      <c:catAx>
        <c:axId val="2102894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02897896"/>
        <c:crosses val="autoZero"/>
        <c:auto val="1"/>
        <c:lblAlgn val="ctr"/>
        <c:lblOffset val="100"/>
        <c:noMultiLvlLbl val="0"/>
      </c:catAx>
      <c:valAx>
        <c:axId val="2102897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2894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249441537309"/>
          <c:y val="0.321471156012691"/>
          <c:w val="0.217750558462691"/>
          <c:h val="0.264270765458262"/>
        </c:manualLayout>
      </c:layout>
      <c:overlay val="0"/>
      <c:spPr>
        <a:solidFill>
          <a:schemeClr val="bg1">
            <a:lumMod val="75000"/>
          </a:schemeClr>
        </a:solidFill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15454510699833"/>
          <c:y val="0.049960875984252"/>
          <c:w val="0.728624855628448"/>
          <c:h val="0.8253464566929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SIUE Mean ACT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22.6</c:v>
                </c:pt>
                <c:pt idx="1">
                  <c:v>22.8</c:v>
                </c:pt>
                <c:pt idx="2">
                  <c:v>22.5</c:v>
                </c:pt>
                <c:pt idx="3">
                  <c:v>22.4</c:v>
                </c:pt>
                <c:pt idx="4">
                  <c:v>22.8</c:v>
                </c:pt>
                <c:pt idx="5" formatCode="0.0">
                  <c:v>23.01</c:v>
                </c:pt>
                <c:pt idx="6">
                  <c:v>23.5</c:v>
                </c:pt>
                <c:pt idx="7">
                  <c:v>23.3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 Mean ACT</c:v>
                </c:pt>
              </c:strCache>
            </c:strRef>
          </c:tx>
          <c:spPr>
            <a:ln w="76200">
              <a:solidFill>
                <a:schemeClr val="tx2"/>
              </a:solidFill>
            </a:ln>
          </c:spPr>
          <c:marker>
            <c:spPr>
              <a:solidFill>
                <a:schemeClr val="tx2"/>
              </a:solidFill>
            </c:spPr>
          </c:marke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21.1</c:v>
                </c:pt>
                <c:pt idx="1">
                  <c:v>21.1</c:v>
                </c:pt>
                <c:pt idx="2">
                  <c:v>21.0</c:v>
                </c:pt>
                <c:pt idx="3">
                  <c:v>21.1</c:v>
                </c:pt>
                <c:pt idx="4">
                  <c:v>21.1</c:v>
                </c:pt>
                <c:pt idx="5">
                  <c:v>20.9</c:v>
                </c:pt>
                <c:pt idx="6">
                  <c:v>20.9</c:v>
                </c:pt>
                <c:pt idx="7">
                  <c:v>21.0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Illinois Mean ACT</c:v>
                </c:pt>
              </c:strCache>
            </c:strRef>
          </c:tx>
          <c:spPr>
            <a:ln w="76200"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</c:spPr>
          </c:marke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Sheet1!$A$2:$A$9</c:f>
              <c:numCache>
                <c:formatCode>General</c:formatCode>
                <c:ptCount val="8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  <c:pt idx="7">
                  <c:v>2015.0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20.7</c:v>
                </c:pt>
                <c:pt idx="1">
                  <c:v>20.8</c:v>
                </c:pt>
                <c:pt idx="2">
                  <c:v>20.7</c:v>
                </c:pt>
                <c:pt idx="3">
                  <c:v>20.9</c:v>
                </c:pt>
                <c:pt idx="4">
                  <c:v>20.9</c:v>
                </c:pt>
                <c:pt idx="5">
                  <c:v>20.6</c:v>
                </c:pt>
                <c:pt idx="6">
                  <c:v>20.6</c:v>
                </c:pt>
                <c:pt idx="7">
                  <c:v>20.7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993624"/>
        <c:axId val="2102996712"/>
      </c:lineChart>
      <c:catAx>
        <c:axId val="2102993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2996712"/>
        <c:crosses val="autoZero"/>
        <c:auto val="1"/>
        <c:lblAlgn val="ctr"/>
        <c:lblOffset val="100"/>
        <c:noMultiLvlLbl val="0"/>
      </c:catAx>
      <c:valAx>
        <c:axId val="2102996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02993624"/>
        <c:crosses val="autoZero"/>
        <c:crossBetween val="between"/>
        <c:majorUnit val="1.0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801963324108646"/>
          <c:y val="0.302324966816219"/>
          <c:w val="0.18312515030483"/>
          <c:h val="0.356215427304996"/>
        </c:manualLayout>
      </c:layout>
      <c:overlay val="0"/>
      <c:spPr>
        <a:solidFill>
          <a:schemeClr val="bg1">
            <a:lumMod val="75000"/>
          </a:schemeClr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97386641325"/>
          <c:y val="0.162060498365751"/>
          <c:w val="0.737182776721875"/>
          <c:h val="0.738608496030419"/>
        </c:manualLayout>
      </c:layout>
      <c:lineChart>
        <c:grouping val="standard"/>
        <c:varyColors val="0"/>
        <c:ser>
          <c:idx val="1"/>
          <c:order val="0"/>
          <c:tx>
            <c:strRef>
              <c:f>'Pivot-Illinois'!$D$6</c:f>
              <c:strCache>
                <c:ptCount val="1"/>
                <c:pt idx="0">
                  <c:v>Chicago</c:v>
                </c:pt>
              </c:strCache>
            </c:strRef>
          </c:tx>
          <c:spPr>
            <a:ln w="38100">
              <a:solidFill>
                <a:schemeClr val="accent2">
                  <a:lumMod val="75000"/>
                </a:schemeClr>
              </a:solidFill>
            </a:ln>
          </c:spPr>
          <c:marker>
            <c:spPr>
              <a:solidFill>
                <a:schemeClr val="accent2">
                  <a:lumMod val="75000"/>
                </a:schemeClr>
              </a:solidFill>
              <a:ln w="38100">
                <a:solidFill>
                  <a:schemeClr val="accent2">
                    <a:lumMod val="75000"/>
                  </a:schemeClr>
                </a:solidFill>
              </a:ln>
            </c:spPr>
          </c:marker>
          <c:cat>
            <c:numRef>
              <c:f>'Pivot-Illinois'!$E$4:$S$4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'Pivot-Illinois'!$E$6:$S$6</c:f>
              <c:numCache>
                <c:formatCode>General</c:formatCode>
                <c:ptCount val="15"/>
                <c:pt idx="0">
                  <c:v>122602.0</c:v>
                </c:pt>
                <c:pt idx="1">
                  <c:v>120295.0</c:v>
                </c:pt>
                <c:pt idx="2">
                  <c:v>119325.0</c:v>
                </c:pt>
                <c:pt idx="3">
                  <c:v>118195.0</c:v>
                </c:pt>
                <c:pt idx="4">
                  <c:v>119891.0</c:v>
                </c:pt>
                <c:pt idx="5">
                  <c:v>118867.0</c:v>
                </c:pt>
                <c:pt idx="6">
                  <c:v>116793.0</c:v>
                </c:pt>
                <c:pt idx="7">
                  <c:v>115663.0</c:v>
                </c:pt>
                <c:pt idx="8">
                  <c:v>117676.0</c:v>
                </c:pt>
                <c:pt idx="9">
                  <c:v>115893.0</c:v>
                </c:pt>
                <c:pt idx="10">
                  <c:v>115597.0</c:v>
                </c:pt>
                <c:pt idx="11">
                  <c:v>115533.0</c:v>
                </c:pt>
                <c:pt idx="12">
                  <c:v>115068.0</c:v>
                </c:pt>
                <c:pt idx="13">
                  <c:v>111899.0</c:v>
                </c:pt>
                <c:pt idx="14">
                  <c:v>110992.0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'Pivot-Illinois'!$D$8</c:f>
              <c:strCache>
                <c:ptCount val="1"/>
                <c:pt idx="0">
                  <c:v>Other</c:v>
                </c:pt>
              </c:strCache>
            </c:strRef>
          </c:tx>
          <c:spPr>
            <a:ln w="38100">
              <a:solidFill>
                <a:srgbClr val="660066"/>
              </a:solidFill>
            </a:ln>
          </c:spPr>
          <c:marker>
            <c:spPr>
              <a:noFill/>
              <a:ln w="38100">
                <a:solidFill>
                  <a:srgbClr val="660066"/>
                </a:solidFill>
              </a:ln>
            </c:spPr>
          </c:marker>
          <c:cat>
            <c:numRef>
              <c:f>'Pivot-Illinois'!$E$4:$S$4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'Pivot-Illinois'!$E$8:$S$8</c:f>
              <c:numCache>
                <c:formatCode>General</c:formatCode>
                <c:ptCount val="15"/>
                <c:pt idx="0">
                  <c:v>45838.0</c:v>
                </c:pt>
                <c:pt idx="1">
                  <c:v>44993.0</c:v>
                </c:pt>
                <c:pt idx="2">
                  <c:v>44785.0</c:v>
                </c:pt>
                <c:pt idx="3">
                  <c:v>45236.0</c:v>
                </c:pt>
                <c:pt idx="4">
                  <c:v>45669.0</c:v>
                </c:pt>
                <c:pt idx="5">
                  <c:v>45213.0</c:v>
                </c:pt>
                <c:pt idx="6">
                  <c:v>44536.0</c:v>
                </c:pt>
                <c:pt idx="7">
                  <c:v>44306.0</c:v>
                </c:pt>
                <c:pt idx="8">
                  <c:v>44517.0</c:v>
                </c:pt>
                <c:pt idx="9">
                  <c:v>43947.0</c:v>
                </c:pt>
                <c:pt idx="10">
                  <c:v>44056.0</c:v>
                </c:pt>
                <c:pt idx="11">
                  <c:v>44366.0</c:v>
                </c:pt>
                <c:pt idx="12">
                  <c:v>43878.0</c:v>
                </c:pt>
                <c:pt idx="13">
                  <c:v>42418.0</c:v>
                </c:pt>
                <c:pt idx="14">
                  <c:v>41958.0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'Pivot-Illinois'!$D$5</c:f>
              <c:strCache>
                <c:ptCount val="1"/>
                <c:pt idx="0">
                  <c:v>Local</c:v>
                </c:pt>
              </c:strCache>
            </c:strRef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75000"/>
                </a:schemeClr>
              </a:solidFill>
              <a:ln w="38100">
                <a:solidFill>
                  <a:schemeClr val="accent1">
                    <a:lumMod val="75000"/>
                  </a:schemeClr>
                </a:solidFill>
              </a:ln>
            </c:spPr>
          </c:marker>
          <c:cat>
            <c:numRef>
              <c:f>'Pivot-Illinois'!$E$4:$S$4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'Pivot-Illinois'!$E$5:$S$5</c:f>
              <c:numCache>
                <c:formatCode>General</c:formatCode>
                <c:ptCount val="15"/>
                <c:pt idx="0">
                  <c:v>8042.0</c:v>
                </c:pt>
                <c:pt idx="1">
                  <c:v>7618.0</c:v>
                </c:pt>
                <c:pt idx="2">
                  <c:v>7733.0</c:v>
                </c:pt>
                <c:pt idx="3">
                  <c:v>7769.0</c:v>
                </c:pt>
                <c:pt idx="4">
                  <c:v>7631.0</c:v>
                </c:pt>
                <c:pt idx="5">
                  <c:v>7842.0</c:v>
                </c:pt>
                <c:pt idx="6">
                  <c:v>7488.0</c:v>
                </c:pt>
                <c:pt idx="7">
                  <c:v>7559.0</c:v>
                </c:pt>
                <c:pt idx="8">
                  <c:v>7453.0</c:v>
                </c:pt>
                <c:pt idx="9">
                  <c:v>7634.0</c:v>
                </c:pt>
                <c:pt idx="10">
                  <c:v>7381.0</c:v>
                </c:pt>
                <c:pt idx="11">
                  <c:v>7530.0</c:v>
                </c:pt>
                <c:pt idx="12">
                  <c:v>7478.0</c:v>
                </c:pt>
                <c:pt idx="13">
                  <c:v>7267.0</c:v>
                </c:pt>
                <c:pt idx="14">
                  <c:v>7002.0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'Pivot-Illinois'!$D$7</c:f>
              <c:strCache>
                <c:ptCount val="1"/>
                <c:pt idx="0">
                  <c:v>Springfield</c:v>
                </c:pt>
              </c:strCache>
            </c:strRef>
          </c:tx>
          <c:spPr>
            <a:ln w="38100"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 w="38100">
                <a:solidFill>
                  <a:schemeClr val="accent3">
                    <a:lumMod val="75000"/>
                  </a:schemeClr>
                </a:solidFill>
              </a:ln>
            </c:spPr>
          </c:marker>
          <c:cat>
            <c:numRef>
              <c:f>'Pivot-Illinois'!$E$4:$S$4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'Pivot-Illinois'!$E$7:$S$7</c:f>
              <c:numCache>
                <c:formatCode>General</c:formatCode>
                <c:ptCount val="15"/>
                <c:pt idx="0">
                  <c:v>2728.0</c:v>
                </c:pt>
                <c:pt idx="1">
                  <c:v>2712.0</c:v>
                </c:pt>
                <c:pt idx="2">
                  <c:v>2828.0</c:v>
                </c:pt>
                <c:pt idx="3">
                  <c:v>2822.0</c:v>
                </c:pt>
                <c:pt idx="4">
                  <c:v>2736.0</c:v>
                </c:pt>
                <c:pt idx="5">
                  <c:v>2961.0</c:v>
                </c:pt>
                <c:pt idx="6">
                  <c:v>2777.0</c:v>
                </c:pt>
                <c:pt idx="7">
                  <c:v>2732.0</c:v>
                </c:pt>
                <c:pt idx="8">
                  <c:v>2739.0</c:v>
                </c:pt>
                <c:pt idx="9">
                  <c:v>2809.0</c:v>
                </c:pt>
                <c:pt idx="10">
                  <c:v>2646.0</c:v>
                </c:pt>
                <c:pt idx="11">
                  <c:v>2758.0</c:v>
                </c:pt>
                <c:pt idx="12">
                  <c:v>2692.0</c:v>
                </c:pt>
                <c:pt idx="13">
                  <c:v>2504.0</c:v>
                </c:pt>
                <c:pt idx="14">
                  <c:v>2554.0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085816"/>
        <c:axId val="2103091336"/>
      </c:lineChart>
      <c:dateAx>
        <c:axId val="2103085816"/>
        <c:scaling>
          <c:orientation val="minMax"/>
          <c:max val="14.0"/>
          <c:min val="0.0"/>
        </c:scaling>
        <c:delete val="0"/>
        <c:axPos val="b"/>
        <c:numFmt formatCode="#,##0;\-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091336"/>
        <c:crosses val="autoZero"/>
        <c:auto val="0"/>
        <c:lblOffset val="100"/>
        <c:baseTimeUnit val="days"/>
      </c:dateAx>
      <c:valAx>
        <c:axId val="2103091336"/>
        <c:scaling>
          <c:orientation val="minMax"/>
          <c:max val="130000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Population</a:t>
                </a:r>
              </a:p>
            </c:rich>
          </c:tx>
          <c:layout>
            <c:manualLayout>
              <c:xMode val="edge"/>
              <c:yMode val="edge"/>
              <c:x val="0.0"/>
              <c:y val="0.3824475989797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085816"/>
        <c:crosses val="autoZero"/>
        <c:crossBetween val="between"/>
        <c:majorUnit val="15000.0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868591388360937"/>
          <c:y val="0.155042314235359"/>
          <c:w val="0.129971830029867"/>
          <c:h val="0.592998438789145"/>
        </c:manualLayout>
      </c:layout>
      <c:overlay val="0"/>
      <c:txPr>
        <a:bodyPr/>
        <a:lstStyle/>
        <a:p>
          <a:pPr>
            <a:defRPr sz="11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921531360304"/>
          <c:y val="0.125229959732444"/>
          <c:w val="0.691242552127939"/>
          <c:h val="0.799269906381636"/>
        </c:manualLayout>
      </c:layout>
      <c:lineChart>
        <c:grouping val="standard"/>
        <c:varyColors val="0"/>
        <c:ser>
          <c:idx val="3"/>
          <c:order val="0"/>
          <c:tx>
            <c:strRef>
              <c:f>'Pivot-Reg States'!$E$11</c:f>
              <c:strCache>
                <c:ptCount val="1"/>
                <c:pt idx="0">
                  <c:v>Indiana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States'!$F$11:$T$11</c:f>
              <c:numCache>
                <c:formatCode>General</c:formatCode>
                <c:ptCount val="15"/>
                <c:pt idx="0">
                  <c:v>90815.0</c:v>
                </c:pt>
                <c:pt idx="1">
                  <c:v>89069.0</c:v>
                </c:pt>
                <c:pt idx="2">
                  <c:v>89700.0</c:v>
                </c:pt>
                <c:pt idx="3">
                  <c:v>90476.0</c:v>
                </c:pt>
                <c:pt idx="4">
                  <c:v>92111.0</c:v>
                </c:pt>
                <c:pt idx="5">
                  <c:v>91228.0</c:v>
                </c:pt>
                <c:pt idx="6">
                  <c:v>88672.0</c:v>
                </c:pt>
                <c:pt idx="7">
                  <c:v>87753.0</c:v>
                </c:pt>
                <c:pt idx="8">
                  <c:v>89169.0</c:v>
                </c:pt>
                <c:pt idx="9">
                  <c:v>87999.0</c:v>
                </c:pt>
                <c:pt idx="10">
                  <c:v>87799.0</c:v>
                </c:pt>
                <c:pt idx="11">
                  <c:v>89074.0</c:v>
                </c:pt>
                <c:pt idx="12">
                  <c:v>87817.0</c:v>
                </c:pt>
                <c:pt idx="13">
                  <c:v>85108.0</c:v>
                </c:pt>
                <c:pt idx="14">
                  <c:v>84277.0</c:v>
                </c:pt>
              </c:numCache>
            </c:numRef>
          </c:val>
          <c:smooth val="0"/>
        </c:ser>
        <c:ser>
          <c:idx val="5"/>
          <c:order val="1"/>
          <c:tx>
            <c:strRef>
              <c:f>'Pivot-Reg States'!$E$13</c:f>
              <c:strCache>
                <c:ptCount val="1"/>
                <c:pt idx="0">
                  <c:v>Tennessee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States'!$F$13:$T$13</c:f>
              <c:numCache>
                <c:formatCode>General</c:formatCode>
                <c:ptCount val="15"/>
                <c:pt idx="0">
                  <c:v>83367.0</c:v>
                </c:pt>
                <c:pt idx="1">
                  <c:v>82354.0</c:v>
                </c:pt>
                <c:pt idx="2">
                  <c:v>83100.0</c:v>
                </c:pt>
                <c:pt idx="3">
                  <c:v>84579.0</c:v>
                </c:pt>
                <c:pt idx="4">
                  <c:v>85541.0</c:v>
                </c:pt>
                <c:pt idx="5">
                  <c:v>84193.0</c:v>
                </c:pt>
                <c:pt idx="6">
                  <c:v>82528.0</c:v>
                </c:pt>
                <c:pt idx="7">
                  <c:v>81575.0</c:v>
                </c:pt>
                <c:pt idx="8">
                  <c:v>82285.0</c:v>
                </c:pt>
                <c:pt idx="9">
                  <c:v>81600.0</c:v>
                </c:pt>
                <c:pt idx="10">
                  <c:v>82399.0</c:v>
                </c:pt>
                <c:pt idx="11">
                  <c:v>82937.0</c:v>
                </c:pt>
                <c:pt idx="12">
                  <c:v>83289.0</c:v>
                </c:pt>
                <c:pt idx="13">
                  <c:v>80172.0</c:v>
                </c:pt>
                <c:pt idx="14">
                  <c:v>79016.0</c:v>
                </c:pt>
              </c:numCache>
            </c:numRef>
          </c:val>
          <c:smooth val="0"/>
        </c:ser>
        <c:ser>
          <c:idx val="0"/>
          <c:order val="2"/>
          <c:tx>
            <c:strRef>
              <c:f>'Pivot-Reg States'!$E$8</c:f>
              <c:strCache>
                <c:ptCount val="1"/>
                <c:pt idx="0">
                  <c:v>Missouri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States'!$F$8:$T$8</c:f>
              <c:numCache>
                <c:formatCode>General</c:formatCode>
                <c:ptCount val="15"/>
                <c:pt idx="0">
                  <c:v>79575.0</c:v>
                </c:pt>
                <c:pt idx="1">
                  <c:v>78586.0</c:v>
                </c:pt>
                <c:pt idx="2">
                  <c:v>79459.0</c:v>
                </c:pt>
                <c:pt idx="3">
                  <c:v>79190.0</c:v>
                </c:pt>
                <c:pt idx="4">
                  <c:v>80115.0</c:v>
                </c:pt>
                <c:pt idx="5">
                  <c:v>79753.0</c:v>
                </c:pt>
                <c:pt idx="6">
                  <c:v>77332.0</c:v>
                </c:pt>
                <c:pt idx="7">
                  <c:v>77141.0</c:v>
                </c:pt>
                <c:pt idx="8">
                  <c:v>78210.0</c:v>
                </c:pt>
                <c:pt idx="9">
                  <c:v>78027.0</c:v>
                </c:pt>
                <c:pt idx="10">
                  <c:v>78979.0</c:v>
                </c:pt>
                <c:pt idx="11">
                  <c:v>79276.0</c:v>
                </c:pt>
                <c:pt idx="12">
                  <c:v>79085.0</c:v>
                </c:pt>
                <c:pt idx="13">
                  <c:v>76778.0</c:v>
                </c:pt>
                <c:pt idx="14">
                  <c:v>76119.0</c:v>
                </c:pt>
              </c:numCache>
            </c:numRef>
          </c:val>
          <c:smooth val="0"/>
        </c:ser>
        <c:ser>
          <c:idx val="6"/>
          <c:order val="3"/>
          <c:tx>
            <c:strRef>
              <c:f>'Pivot-Reg States'!$E$14</c:f>
              <c:strCache>
                <c:ptCount val="1"/>
                <c:pt idx="0">
                  <c:v>Wisconsin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States'!$F$14:$T$14</c:f>
              <c:numCache>
                <c:formatCode>General</c:formatCode>
                <c:ptCount val="15"/>
                <c:pt idx="0">
                  <c:v>75549.0</c:v>
                </c:pt>
                <c:pt idx="1">
                  <c:v>74866.0</c:v>
                </c:pt>
                <c:pt idx="2">
                  <c:v>74635.0</c:v>
                </c:pt>
                <c:pt idx="3">
                  <c:v>74806.0</c:v>
                </c:pt>
                <c:pt idx="4">
                  <c:v>76071.0</c:v>
                </c:pt>
                <c:pt idx="5">
                  <c:v>74892.0</c:v>
                </c:pt>
                <c:pt idx="6">
                  <c:v>73879.0</c:v>
                </c:pt>
                <c:pt idx="7">
                  <c:v>72744.0</c:v>
                </c:pt>
                <c:pt idx="8">
                  <c:v>74141.0</c:v>
                </c:pt>
                <c:pt idx="9">
                  <c:v>72961.0</c:v>
                </c:pt>
                <c:pt idx="10">
                  <c:v>72812.0</c:v>
                </c:pt>
                <c:pt idx="11">
                  <c:v>73612.0</c:v>
                </c:pt>
                <c:pt idx="12">
                  <c:v>72420.0</c:v>
                </c:pt>
                <c:pt idx="13">
                  <c:v>70153.0</c:v>
                </c:pt>
                <c:pt idx="14">
                  <c:v>69446.0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'Pivot-Reg States'!$E$12</c:f>
              <c:strCache>
                <c:ptCount val="1"/>
                <c:pt idx="0">
                  <c:v>Kentucky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States'!$F$12:$T$12</c:f>
              <c:numCache>
                <c:formatCode>General</c:formatCode>
                <c:ptCount val="15"/>
                <c:pt idx="0">
                  <c:v>56291.0</c:v>
                </c:pt>
                <c:pt idx="1">
                  <c:v>56015.0</c:v>
                </c:pt>
                <c:pt idx="2">
                  <c:v>56508.0</c:v>
                </c:pt>
                <c:pt idx="3">
                  <c:v>57323.0</c:v>
                </c:pt>
                <c:pt idx="4">
                  <c:v>58017.0</c:v>
                </c:pt>
                <c:pt idx="5">
                  <c:v>57676.0</c:v>
                </c:pt>
                <c:pt idx="6">
                  <c:v>55939.0</c:v>
                </c:pt>
                <c:pt idx="7">
                  <c:v>55854.0</c:v>
                </c:pt>
                <c:pt idx="8">
                  <c:v>56809.0</c:v>
                </c:pt>
                <c:pt idx="9">
                  <c:v>56610.0</c:v>
                </c:pt>
                <c:pt idx="10">
                  <c:v>56742.0</c:v>
                </c:pt>
                <c:pt idx="11">
                  <c:v>57551.0</c:v>
                </c:pt>
                <c:pt idx="12">
                  <c:v>57390.0</c:v>
                </c:pt>
                <c:pt idx="13">
                  <c:v>55495.0</c:v>
                </c:pt>
                <c:pt idx="14">
                  <c:v>55189.0</c:v>
                </c:pt>
              </c:numCache>
            </c:numRef>
          </c:val>
          <c:smooth val="0"/>
        </c:ser>
        <c:ser>
          <c:idx val="2"/>
          <c:order val="5"/>
          <c:tx>
            <c:strRef>
              <c:f>'Pivot-Reg States'!$E$10</c:f>
              <c:strCache>
                <c:ptCount val="1"/>
                <c:pt idx="0">
                  <c:v>Iowa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States'!$F$10:$T$10</c:f>
              <c:numCache>
                <c:formatCode>General</c:formatCode>
                <c:ptCount val="15"/>
                <c:pt idx="0">
                  <c:v>40018.0</c:v>
                </c:pt>
                <c:pt idx="1">
                  <c:v>39954.0</c:v>
                </c:pt>
                <c:pt idx="2">
                  <c:v>40204.0</c:v>
                </c:pt>
                <c:pt idx="3">
                  <c:v>39909.0</c:v>
                </c:pt>
                <c:pt idx="4">
                  <c:v>40819.0</c:v>
                </c:pt>
                <c:pt idx="5">
                  <c:v>40441.0</c:v>
                </c:pt>
                <c:pt idx="6">
                  <c:v>39897.0</c:v>
                </c:pt>
                <c:pt idx="7">
                  <c:v>39797.0</c:v>
                </c:pt>
                <c:pt idx="8">
                  <c:v>40289.0</c:v>
                </c:pt>
                <c:pt idx="9">
                  <c:v>40222.0</c:v>
                </c:pt>
                <c:pt idx="10">
                  <c:v>40832.0</c:v>
                </c:pt>
                <c:pt idx="11">
                  <c:v>41359.0</c:v>
                </c:pt>
                <c:pt idx="12">
                  <c:v>41032.0</c:v>
                </c:pt>
                <c:pt idx="13">
                  <c:v>39745.0</c:v>
                </c:pt>
                <c:pt idx="14">
                  <c:v>39155.0</c:v>
                </c:pt>
              </c:numCache>
            </c:numRef>
          </c:val>
          <c:smooth val="0"/>
        </c:ser>
        <c:ser>
          <c:idx val="1"/>
          <c:order val="6"/>
          <c:tx>
            <c:strRef>
              <c:f>'Pivot-Reg States'!$E$9</c:f>
              <c:strCache>
                <c:ptCount val="1"/>
                <c:pt idx="0">
                  <c:v>Arkansas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'Pivot-Reg States'!$F$6:$T$6</c:f>
              <c:numCache>
                <c:formatCode>General</c:formatCode>
                <c:ptCount val="15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</c:numCache>
            </c:numRef>
          </c:cat>
          <c:val>
            <c:numRef>
              <c:f>'Pivot-Reg States'!$F$9:$T$9</c:f>
              <c:numCache>
                <c:formatCode>General</c:formatCode>
                <c:ptCount val="15"/>
                <c:pt idx="0">
                  <c:v>38930.0</c:v>
                </c:pt>
                <c:pt idx="1">
                  <c:v>39303.0</c:v>
                </c:pt>
                <c:pt idx="2">
                  <c:v>39509.0</c:v>
                </c:pt>
                <c:pt idx="3">
                  <c:v>39566.0</c:v>
                </c:pt>
                <c:pt idx="4">
                  <c:v>40251.0</c:v>
                </c:pt>
                <c:pt idx="5">
                  <c:v>40144.0</c:v>
                </c:pt>
                <c:pt idx="6">
                  <c:v>38956.0</c:v>
                </c:pt>
                <c:pt idx="7">
                  <c:v>38981.0</c:v>
                </c:pt>
                <c:pt idx="8">
                  <c:v>39263.0</c:v>
                </c:pt>
                <c:pt idx="9">
                  <c:v>39533.0</c:v>
                </c:pt>
                <c:pt idx="10">
                  <c:v>39654.0</c:v>
                </c:pt>
                <c:pt idx="11">
                  <c:v>40841.0</c:v>
                </c:pt>
                <c:pt idx="12">
                  <c:v>40050.0</c:v>
                </c:pt>
                <c:pt idx="13">
                  <c:v>38742.0</c:v>
                </c:pt>
                <c:pt idx="14">
                  <c:v>38402.0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162760"/>
        <c:axId val="2103165336"/>
      </c:lineChart>
      <c:catAx>
        <c:axId val="2103162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165336"/>
        <c:crosses val="autoZero"/>
        <c:auto val="1"/>
        <c:lblAlgn val="ctr"/>
        <c:lblOffset val="100"/>
        <c:noMultiLvlLbl val="0"/>
      </c:catAx>
      <c:valAx>
        <c:axId val="2103165336"/>
        <c:scaling>
          <c:orientation val="minMax"/>
          <c:max val="95000.0"/>
          <c:min val="300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Population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0142007431534608"/>
              <c:y val="0.3759334033920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03162760"/>
        <c:crosses val="autoZero"/>
        <c:crossBetween val="between"/>
        <c:majorUnit val="5000.0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811894468081204"/>
          <c:y val="0.144613707313853"/>
          <c:w val="0.179252237657771"/>
          <c:h val="0.697236561677853"/>
        </c:manualLayout>
      </c:layout>
      <c:overlay val="0"/>
      <c:txPr>
        <a:bodyPr/>
        <a:lstStyle/>
        <a:p>
          <a:pPr>
            <a:defRPr sz="16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rawing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1" Type="http://schemas.openxmlformats.org/officeDocument/2006/relationships/image" Target="../media/image15.png"/><Relationship Id="rId2" Type="http://schemas.openxmlformats.org/officeDocument/2006/relationships/image" Target="../media/image16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0.70577</cdr:x>
      <cdr:y>0.53052</cdr:y>
    </cdr:from>
    <cdr:to>
      <cdr:x>0.84862</cdr:x>
      <cdr:y>0.58951</cdr:y>
    </cdr:to>
    <cdr:sp macro="" textlink="">
      <cdr:nvSpPr>
        <cdr:cNvPr id="3" name="TextBox 10"/>
        <cdr:cNvSpPr txBox="1"/>
      </cdr:nvSpPr>
      <cdr:spPr>
        <a:xfrm xmlns:a="http://schemas.openxmlformats.org/drawingml/2006/main" rot="19997357">
          <a:off x="6345988" y="3597860"/>
          <a:ext cx="1284452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FF0000"/>
              </a:solidFill>
              <a:latin typeface="Bradley Hand ITC" pitchFamily="66" charset="0"/>
            </a:rPr>
            <a:t>Strength </a:t>
          </a:r>
          <a:endParaRPr lang="en-US" sz="2000" b="1" dirty="0">
            <a:solidFill>
              <a:srgbClr val="FF0000"/>
            </a:solidFill>
            <a:latin typeface="Bradley Hand ITC" pitchFamily="66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0.2047</cdr:x>
      <cdr:y>0.3796</cdr:y>
    </cdr:from>
    <cdr:to>
      <cdr:x>0.33109</cdr:x>
      <cdr:y>0.51823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15573" y="1041330"/>
          <a:ext cx="441814" cy="38026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0.31416</cdr:x>
      <cdr:y>0.62269</cdr:y>
    </cdr:from>
    <cdr:to>
      <cdr:x>0.43052</cdr:x>
      <cdr:y>0.82558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098199" y="1708151"/>
          <a:ext cx="406751" cy="55656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0.82531</cdr:x>
      <cdr:y>0.22688</cdr:y>
    </cdr:from>
    <cdr:to>
      <cdr:x>1</cdr:x>
      <cdr:y>0.28811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90194" y="1140459"/>
          <a:ext cx="145846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Change</a:t>
          </a:r>
          <a:endParaRPr lang="en-US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0.73629</cdr:x>
      <cdr:y>0.03777</cdr:y>
    </cdr:from>
    <cdr:to>
      <cdr:x>0.80515</cdr:x>
      <cdr:y>0.12964</cdr:y>
    </cdr:to>
    <cdr:sp macro="" textlink="">
      <cdr:nvSpPr>
        <cdr:cNvPr id="9" name="Oval 8"/>
        <cdr:cNvSpPr/>
      </cdr:nvSpPr>
      <cdr:spPr>
        <a:xfrm xmlns:a="http://schemas.openxmlformats.org/drawingml/2006/main">
          <a:off x="6648450" y="186055"/>
          <a:ext cx="621791" cy="45258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11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rPr>
            <a:t>14%</a:t>
          </a:r>
          <a:endParaRPr kumimoji="0" lang="en-US" sz="1100" b="0" i="0" u="none" strike="noStrike" kern="0" cap="none" spc="0" normalizeH="0" baseline="0" noProof="0" dirty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0.73305</cdr:x>
      <cdr:y>0.50116</cdr:y>
    </cdr:from>
    <cdr:to>
      <cdr:x>0.79212</cdr:x>
      <cdr:y>0.59303</cdr:y>
    </cdr:to>
    <cdr:sp macro="" textlink="">
      <cdr:nvSpPr>
        <cdr:cNvPr id="10" name="Oval 9"/>
        <cdr:cNvSpPr/>
      </cdr:nvSpPr>
      <cdr:spPr>
        <a:xfrm xmlns:a="http://schemas.openxmlformats.org/drawingml/2006/main">
          <a:off x="6619239" y="2468880"/>
          <a:ext cx="533400" cy="45258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0.14768</cdr:x>
      <cdr:y>0.59397</cdr:y>
    </cdr:from>
    <cdr:to>
      <cdr:x>0.18919</cdr:x>
      <cdr:y>0.68585</cdr:y>
    </cdr:to>
    <cdr:sp macro="" textlink="">
      <cdr:nvSpPr>
        <cdr:cNvPr id="11" name="Oval 10"/>
        <cdr:cNvSpPr/>
      </cdr:nvSpPr>
      <cdr:spPr>
        <a:xfrm xmlns:a="http://schemas.openxmlformats.org/drawingml/2006/main">
          <a:off x="1333499" y="2926080"/>
          <a:ext cx="374823" cy="45263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0.13924</cdr:x>
      <cdr:y>0.2709</cdr:y>
    </cdr:from>
    <cdr:to>
      <cdr:x>0.18987</cdr:x>
      <cdr:y>0.36278</cdr:y>
    </cdr:to>
    <cdr:sp macro="" textlink="">
      <cdr:nvSpPr>
        <cdr:cNvPr id="8" name="Oval 7"/>
        <cdr:cNvSpPr/>
      </cdr:nvSpPr>
      <cdr:spPr>
        <a:xfrm xmlns:a="http://schemas.openxmlformats.org/drawingml/2006/main">
          <a:off x="1257299" y="1334532"/>
          <a:ext cx="457200" cy="45263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0.61946</cdr:x>
      <cdr:y>0.03906</cdr:y>
    </cdr:from>
    <cdr:to>
      <cdr:x>0.72324</cdr:x>
      <cdr:y>0.11406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457826" y="158750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0.64216</cdr:x>
      <cdr:y>0.52891</cdr:y>
    </cdr:from>
    <cdr:to>
      <cdr:x>0.7427</cdr:x>
      <cdr:y>0.63203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57851" y="2149475"/>
          <a:ext cx="885825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0.66034</cdr:x>
      <cdr:y>0.06806</cdr:y>
    </cdr:from>
    <cdr:to>
      <cdr:x>0.76205</cdr:x>
      <cdr:y>0.14869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62650" y="335280"/>
          <a:ext cx="918411" cy="3972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0.7381</cdr:x>
      <cdr:y>0.51727</cdr:y>
    </cdr:from>
    <cdr:to>
      <cdr:x>0.78557</cdr:x>
      <cdr:y>0.55828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64782" y="2548255"/>
          <a:ext cx="428677" cy="202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4%%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0.13924</cdr:x>
      <cdr:y>0.28554</cdr:y>
    </cdr:from>
    <cdr:to>
      <cdr:x>0.20534</cdr:x>
      <cdr:y>0.35303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57299" y="1406684"/>
          <a:ext cx="596900" cy="332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9.6%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0.14768</cdr:x>
      <cdr:y>0.60944</cdr:y>
    </cdr:from>
    <cdr:to>
      <cdr:x>0.19831</cdr:x>
      <cdr:y>0.68725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33499" y="3002280"/>
          <a:ext cx="457200" cy="383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2%</a:t>
          </a:r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0.08621</cdr:x>
      <cdr:y>0.02004</cdr:y>
    </cdr:from>
    <cdr:to>
      <cdr:x>0.88649</cdr:x>
      <cdr:y>0.15887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62000" y="131979"/>
          <a:ext cx="70739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400" b="1" dirty="0" smtClean="0">
              <a:solidFill>
                <a:schemeClr val="tx1"/>
              </a:solidFill>
            </a:rPr>
            <a:t>Illinois Population Reaching College Age 2014-2028</a:t>
          </a:r>
          <a:endParaRPr lang="en-US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0.86655</cdr:x>
      <cdr:y>0.84497</cdr:y>
    </cdr:from>
    <cdr:to>
      <cdr:x>1</cdr:x>
      <cdr:y>1</cdr:y>
    </cdr:to>
    <cdr:pic>
      <cdr:nvPicPr>
        <cdr:cNvPr id="4" name="Picture 3" descr="Picture3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7804911" y="5731509"/>
          <a:ext cx="1179578" cy="1021082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0.86655</cdr:x>
      <cdr:y>0.83287</cdr:y>
    </cdr:from>
    <cdr:to>
      <cdr:x>1</cdr:x>
      <cdr:y>1</cdr:y>
    </cdr:to>
    <cdr:pic>
      <cdr:nvPicPr>
        <cdr:cNvPr id="4" name="Picture 3" descr="Picture3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7659622" y="5088479"/>
          <a:ext cx="1179578" cy="1021082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0.85326</cdr:x>
      <cdr:y>0.81146</cdr:y>
    </cdr:from>
    <cdr:to>
      <cdr:x>0.98773</cdr:x>
      <cdr:y>1</cdr:y>
    </cdr:to>
    <cdr:pic>
      <cdr:nvPicPr>
        <cdr:cNvPr id="4" name="Picture 3" descr="Picture3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7484745" y="4394527"/>
          <a:ext cx="1179578" cy="1021082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0.16529</cdr:x>
      <cdr:y>0.41319</cdr:y>
    </cdr:from>
    <cdr:to>
      <cdr:x>0.30521</cdr:x>
      <cdr:y>0.6059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1499" y="1231868"/>
          <a:ext cx="483782" cy="5745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0.31236</cdr:x>
      <cdr:y>0.70609</cdr:y>
    </cdr:from>
    <cdr:to>
      <cdr:x>0.52066</cdr:x>
      <cdr:y>0.85994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080016" y="2105094"/>
          <a:ext cx="720208" cy="45866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0.61354</cdr:x>
      <cdr:y>0.56065</cdr:y>
    </cdr:from>
    <cdr:to>
      <cdr:x>0.7741</cdr:x>
      <cdr:y>0.71566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2121368" y="1671490"/>
          <a:ext cx="555155" cy="46211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0.56143</cdr:x>
      <cdr:y>0.17572</cdr:y>
    </cdr:from>
    <cdr:to>
      <cdr:x>0.69697</cdr:x>
      <cdr:y>0.37894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1941194" y="523876"/>
          <a:ext cx="468629" cy="60586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0.30927</cdr:x>
      <cdr:y>0.14696</cdr:y>
    </cdr:from>
    <cdr:to>
      <cdr:x>0.42443</cdr:x>
      <cdr:y>0.32679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1069340" y="438150"/>
          <a:ext cx="398145" cy="536117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0.56072</cdr:x>
      <cdr:y>0.26404</cdr:y>
    </cdr:from>
    <cdr:to>
      <cdr:x>0.74124</cdr:x>
      <cdr:y>0.43124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981471" y="780901"/>
          <a:ext cx="637904" cy="4945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0.18194</cdr:x>
      <cdr:y>0.40985</cdr:y>
    </cdr:from>
    <cdr:to>
      <cdr:x>0.30997</cdr:x>
      <cdr:y>0.54542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642952" y="1212145"/>
          <a:ext cx="452423" cy="40094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0.32568</cdr:x>
      <cdr:y>0.64238</cdr:y>
    </cdr:from>
    <cdr:to>
      <cdr:x>0.46092</cdr:x>
      <cdr:y>0.83635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150891" y="1899838"/>
          <a:ext cx="477884" cy="57367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0.541</cdr:x>
      <cdr:y>0.58821</cdr:y>
    </cdr:from>
    <cdr:to>
      <cdr:x>0.69272</cdr:x>
      <cdr:y>0.78161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1911759" y="1739652"/>
          <a:ext cx="536165" cy="571960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0.58871</cdr:x>
      <cdr:y>0.56019</cdr:y>
    </cdr:from>
    <cdr:to>
      <cdr:x>0.73632</cdr:x>
      <cdr:y>0.74045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007459" y="1635412"/>
          <a:ext cx="503362" cy="52626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0.32778</cdr:x>
      <cdr:y>0.64699</cdr:y>
    </cdr:from>
    <cdr:to>
      <cdr:x>0.44693</cdr:x>
      <cdr:y>0.85549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117706" y="1888833"/>
          <a:ext cx="406294" cy="60870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0.33346</cdr:x>
      <cdr:y>0.15104</cdr:y>
    </cdr:from>
    <cdr:to>
      <cdr:x>0.42654</cdr:x>
      <cdr:y>0.30423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1137093" y="440954"/>
          <a:ext cx="317401" cy="44722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5FD074-4003-4C24-86C9-0688A5C9E754}" type="datetimeFigureOut">
              <a:rPr lang="en-US" smtClean="0"/>
              <a:t>11/6/15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2BFBF08-8FD6-41A3-8CC2-0B8E3491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5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8DC06-C071-4F8C-9E90-C7923F155FA0}" type="datetimeFigureOut">
              <a:rPr lang="en-US" smtClean="0"/>
              <a:t>11/6/15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C9D0-446D-48FF-AB73-DA05CCFE3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57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18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81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2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add some of your famous</a:t>
            </a:r>
            <a:r>
              <a:rPr lang="en-US" baseline="0" dirty="0" smtClean="0"/>
              <a:t> circles or color a line, to draw their attention to your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33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3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circles!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76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43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just re-formatted</a:t>
            </a:r>
            <a:r>
              <a:rPr lang="en-US" baseline="0" dirty="0" smtClean="0"/>
              <a:t> a little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21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31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0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38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64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3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probably only need one of these.  Either the number change or the percent change.  They are</a:t>
            </a:r>
            <a:r>
              <a:rPr lang="en-US" baseline="0" dirty="0" smtClean="0"/>
              <a:t> representing the same thing, graphically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99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097D1-0863-4395-9B44-A0943A544C16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0967A-83EF-4CD4-A2B0-213E3B969233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2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3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BC9D0-446D-48FF-AB73-DA05CCFE30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4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7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3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_s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44" y="-68883"/>
            <a:ext cx="9299344" cy="6974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12775"/>
            <a:ext cx="2158239" cy="1076604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6588" y="-68882"/>
            <a:ext cx="5153612" cy="25272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0" y="2244902"/>
            <a:ext cx="1925197" cy="2753326"/>
          </a:xfrm>
        </p:spPr>
        <p:txBody>
          <a:bodyPr>
            <a:normAutofit/>
          </a:bodyPr>
          <a:lstStyle>
            <a:lvl1pPr marL="285750" indent="-285750">
              <a:buClr>
                <a:schemeClr val="bg1"/>
              </a:buClr>
              <a:buFont typeface="Wingdings" charset="2"/>
              <a:buChar char="§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</a:p>
          <a:p>
            <a:pPr lvl="0"/>
            <a:r>
              <a:rPr lang="en-US" dirty="0" smtClean="0"/>
              <a:t>Item 4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1"/>
          </p:nvPr>
        </p:nvSpPr>
        <p:spPr>
          <a:xfrm>
            <a:off x="6697133" y="2523067"/>
            <a:ext cx="2516779" cy="438255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4066588" y="2523067"/>
            <a:ext cx="2563467" cy="218389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4066588" y="4785164"/>
            <a:ext cx="2563467" cy="212046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5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0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25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0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8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4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2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lt1"/>
            </a:gs>
            <a:gs pos="39000">
              <a:schemeClr val="lt1"/>
            </a:gs>
            <a:gs pos="100000">
              <a:schemeClr val="lt1">
                <a:lumMod val="7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9DFA6-870A-496D-8992-FE625F75EA27}" type="datetimeFigureOut">
              <a:rPr lang="en-US" smtClean="0"/>
              <a:t>11/6/15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CABA-8B1C-4083-A9FE-2D56DF20EA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1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chart" Target="../charts/chart9.xml"/><Relationship Id="rId5" Type="http://schemas.openxmlformats.org/officeDocument/2006/relationships/package" Target="../embeddings/Microsoft_Excel_Sheet6.xlsx"/><Relationship Id="rId6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chart" Target="../charts/chart11.xml"/><Relationship Id="rId5" Type="http://schemas.openxmlformats.org/officeDocument/2006/relationships/package" Target="../embeddings/Microsoft_Excel_Sheet7.xlsx"/><Relationship Id="rId6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5" Type="http://schemas.openxmlformats.org/officeDocument/2006/relationships/chart" Target="../charts/chart15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chart" Target="../charts/chart8.xml"/><Relationship Id="rId5" Type="http://schemas.openxmlformats.org/officeDocument/2006/relationships/package" Target="../embeddings/Microsoft_Excel_Sheet5.xlsx"/><Relationship Id="rId6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" t="10629" r="2006" b="15864"/>
          <a:stretch/>
        </p:blipFill>
        <p:spPr>
          <a:xfrm>
            <a:off x="4065874" y="-124288"/>
            <a:ext cx="5166904" cy="2591501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7" r="6777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1" r="10971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2" r="9802"/>
          <a:stretch>
            <a:fillRect/>
          </a:stretch>
        </p:blipFill>
        <p:spPr/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1" y="1752600"/>
            <a:ext cx="3986075" cy="56387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0" dirty="0" smtClean="0"/>
              <a:t>Enrollment Overview </a:t>
            </a:r>
            <a:r>
              <a:rPr lang="en-US" b="0" dirty="0" smtClean="0"/>
              <a:t>Congressional Hearing 11.6.15 </a:t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en-US" sz="1050" b="0" dirty="0"/>
          </a:p>
        </p:txBody>
      </p:sp>
      <p:pic>
        <p:nvPicPr>
          <p:cNvPr id="25" name="Picture 24" descr="title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4" t="35240" r="50371" b="36808"/>
          <a:stretch/>
        </p:blipFill>
        <p:spPr>
          <a:xfrm>
            <a:off x="417989" y="-76200"/>
            <a:ext cx="3200400" cy="179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-242905" y="2819400"/>
            <a:ext cx="462156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Current Position of Strength</a:t>
            </a:r>
            <a:r>
              <a:rPr lang="en-US" kern="0" dirty="0" smtClean="0">
                <a:solidFill>
                  <a:prstClr val="white"/>
                </a:solidFill>
              </a:rPr>
              <a:t/>
            </a:r>
            <a:br>
              <a:rPr lang="en-US" kern="0" dirty="0" smtClean="0">
                <a:solidFill>
                  <a:prstClr val="white"/>
                </a:solidFill>
              </a:rPr>
            </a:br>
            <a:r>
              <a:rPr lang="en-US" sz="1400" kern="0" dirty="0" smtClean="0">
                <a:solidFill>
                  <a:prstClr val="white"/>
                </a:solidFill>
              </a:rPr>
              <a:t>  </a:t>
            </a:r>
            <a:r>
              <a:rPr lang="en-US" sz="1400" i="1" kern="0" dirty="0" smtClean="0">
                <a:solidFill>
                  <a:prstClr val="white"/>
                </a:solidFill>
              </a:rPr>
              <a:t>(it is okay to feel good about this)</a:t>
            </a:r>
          </a:p>
          <a:p>
            <a:pPr algn="ctr"/>
            <a:endParaRPr lang="en-US" sz="2000" i="1" kern="0" dirty="0">
              <a:solidFill>
                <a:prstClr val="white"/>
              </a:solidFill>
            </a:endParaRP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Students</a:t>
            </a:r>
            <a:endParaRPr lang="en-US" sz="2000" i="1" kern="0" dirty="0">
              <a:solidFill>
                <a:prstClr val="white"/>
              </a:solidFill>
            </a:endParaRPr>
          </a:p>
          <a:p>
            <a:pPr algn="ctr"/>
            <a:endParaRPr lang="en-US" sz="2000" i="1" kern="0" dirty="0" smtClean="0">
              <a:solidFill>
                <a:prstClr val="white"/>
              </a:solidFill>
            </a:endParaRP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Demographic Reality </a:t>
            </a: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Through 2028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Competitors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Price and Value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Plan(s)</a:t>
            </a:r>
            <a:r>
              <a:rPr lang="en-US" sz="2200" kern="0" dirty="0" smtClean="0">
                <a:solidFill>
                  <a:prstClr val="white"/>
                </a:solidFill>
              </a:rPr>
              <a:t/>
            </a:r>
            <a:br>
              <a:rPr lang="en-US" sz="2200" kern="0" dirty="0" smtClean="0">
                <a:solidFill>
                  <a:prstClr val="white"/>
                </a:solidFill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2590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089884"/>
              </p:ext>
            </p:extLst>
          </p:nvPr>
        </p:nvGraphicFramePr>
        <p:xfrm>
          <a:off x="12700" y="76200"/>
          <a:ext cx="8991600" cy="649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630839"/>
              </p:ext>
            </p:extLst>
          </p:nvPr>
        </p:nvGraphicFramePr>
        <p:xfrm>
          <a:off x="1066800" y="3776156"/>
          <a:ext cx="2969836" cy="2275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Worksheet" r:id="rId5" imgW="1847951" imgH="1533558" progId="Excel.Sheet.12">
                  <p:embed/>
                </p:oleObj>
              </mc:Choice>
              <mc:Fallback>
                <p:oleObj name="Worksheet" r:id="rId5" imgW="1847951" imgH="153355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6800" y="3776156"/>
                        <a:ext cx="2969836" cy="227591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228600"/>
            <a:ext cx="937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Regional States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Pop. Reaching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 2014-2028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933709">
            <a:off x="7348233" y="6245235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2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7007596"/>
              </p:ext>
            </p:extLst>
          </p:nvPr>
        </p:nvGraphicFramePr>
        <p:xfrm>
          <a:off x="493336" y="685800"/>
          <a:ext cx="8498264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38692"/>
              </p:ext>
            </p:extLst>
          </p:nvPr>
        </p:nvGraphicFramePr>
        <p:xfrm>
          <a:off x="1828800" y="1676400"/>
          <a:ext cx="2362200" cy="1846192"/>
        </p:xfrm>
        <a:graphic>
          <a:graphicData uri="http://schemas.openxmlformats.org/drawingml/2006/table">
            <a:tbl>
              <a:tblPr/>
              <a:tblGrid>
                <a:gridCol w="926373"/>
                <a:gridCol w="798598"/>
                <a:gridCol w="637229"/>
              </a:tblGrid>
              <a:tr h="5788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578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72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1524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Ethnicity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(IL)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Population Reaching College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 2014-2028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548433"/>
              </p:ext>
            </p:extLst>
          </p:nvPr>
        </p:nvGraphicFramePr>
        <p:xfrm>
          <a:off x="1750636" y="1676400"/>
          <a:ext cx="2819400" cy="1696863"/>
        </p:xfrm>
        <a:graphic>
          <a:graphicData uri="http://schemas.openxmlformats.org/drawingml/2006/table">
            <a:tbl>
              <a:tblPr/>
              <a:tblGrid>
                <a:gridCol w="874086"/>
                <a:gridCol w="1081971"/>
                <a:gridCol w="863343"/>
              </a:tblGrid>
              <a:tr h="578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Ethnicity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Change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Diff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5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White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-17.40%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-17,208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7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Hispanic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8E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9.70%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8E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3,678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7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-19.80%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-6,180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7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Asian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8E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10.20%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8E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 descr="Pictur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6200" y="5671838"/>
            <a:ext cx="1179578" cy="10210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9997357">
            <a:off x="6903919" y="6025486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Strength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243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413785"/>
              </p:ext>
            </p:extLst>
          </p:nvPr>
        </p:nvGraphicFramePr>
        <p:xfrm>
          <a:off x="359339" y="1134614"/>
          <a:ext cx="8771961" cy="541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534070"/>
              </p:ext>
            </p:extLst>
          </p:nvPr>
        </p:nvGraphicFramePr>
        <p:xfrm>
          <a:off x="5334000" y="3733800"/>
          <a:ext cx="1931988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Worksheet" r:id="rId5" imgW="2047824" imgH="1724037" progId="Excel.Sheet.12">
                  <p:embed/>
                </p:oleObj>
              </mc:Choice>
              <mc:Fallback>
                <p:oleObj name="Worksheet" r:id="rId5" imgW="2047824" imgH="17240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3733800"/>
                        <a:ext cx="1931988" cy="178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575" y="6550223"/>
            <a:ext cx="446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includes St. Louis City and St. Louis County</a:t>
            </a:r>
            <a:endParaRPr lang="en-US" sz="1400" i="1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52400"/>
            <a:ext cx="87188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Ethnicity: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STL Population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Reaching College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 2014-2028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20448498">
            <a:off x="7239000" y="6212125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Bradley Hand ITC" pitchFamily="66" charset="0"/>
              </a:rPr>
              <a:t>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0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Top 5: National Student Clearinghouse</a:t>
            </a:r>
            <a:br>
              <a:rPr lang="en-US" sz="2800" b="1" dirty="0" smtClean="0"/>
            </a:br>
            <a:r>
              <a:rPr lang="en-US" sz="2800" b="1" dirty="0" smtClean="0"/>
              <a:t>SIUE Admitted Freshmen Enrolling Elsewhere</a:t>
            </a:r>
            <a:endParaRPr lang="en-US" sz="2800" b="1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370293"/>
              </p:ext>
            </p:extLst>
          </p:nvPr>
        </p:nvGraphicFramePr>
        <p:xfrm>
          <a:off x="304800" y="990600"/>
          <a:ext cx="3213208" cy="2717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508102"/>
              </p:ext>
            </p:extLst>
          </p:nvPr>
        </p:nvGraphicFramePr>
        <p:xfrm>
          <a:off x="5410200" y="990600"/>
          <a:ext cx="3533775" cy="2957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66938"/>
              </p:ext>
            </p:extLst>
          </p:nvPr>
        </p:nvGraphicFramePr>
        <p:xfrm>
          <a:off x="312026" y="3938587"/>
          <a:ext cx="3409949" cy="291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807952"/>
              </p:ext>
            </p:extLst>
          </p:nvPr>
        </p:nvGraphicFramePr>
        <p:xfrm>
          <a:off x="5492968" y="3962400"/>
          <a:ext cx="3495675" cy="285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ight Arrow 6"/>
          <p:cNvSpPr/>
          <p:nvPr/>
        </p:nvSpPr>
        <p:spPr>
          <a:xfrm>
            <a:off x="3657600" y="1665890"/>
            <a:ext cx="1752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839307">
            <a:off x="3546231" y="3449752"/>
            <a:ext cx="2203938" cy="515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756134" y="5410200"/>
            <a:ext cx="1752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h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1501296"/>
            <a:ext cx="476423" cy="431294"/>
          </a:xfrm>
          <a:prstGeom prst="rect">
            <a:avLst/>
          </a:prstGeom>
        </p:spPr>
      </p:pic>
      <p:pic>
        <p:nvPicPr>
          <p:cNvPr id="18" name="ch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4606448"/>
            <a:ext cx="534748" cy="608231"/>
          </a:xfrm>
          <a:prstGeom prst="rect">
            <a:avLst/>
          </a:prstGeom>
        </p:spPr>
      </p:pic>
      <p:pic>
        <p:nvPicPr>
          <p:cNvPr id="19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067764"/>
            <a:ext cx="460650" cy="609136"/>
          </a:xfrm>
          <a:prstGeom prst="rect">
            <a:avLst/>
          </a:prstGeom>
        </p:spPr>
      </p:pic>
      <p:pic>
        <p:nvPicPr>
          <p:cNvPr id="20" name="ch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4557175"/>
            <a:ext cx="549310" cy="633856"/>
          </a:xfrm>
          <a:prstGeom prst="rect">
            <a:avLst/>
          </a:prstGeom>
        </p:spPr>
      </p:pic>
      <p:pic>
        <p:nvPicPr>
          <p:cNvPr id="21" name="ch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1834" y="5666280"/>
            <a:ext cx="413434" cy="554639"/>
          </a:xfrm>
          <a:prstGeom prst="rect">
            <a:avLst/>
          </a:prstGeom>
        </p:spPr>
      </p:pic>
      <p:pic>
        <p:nvPicPr>
          <p:cNvPr id="22" name="chart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011" y="4398683"/>
            <a:ext cx="304823" cy="41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  <p:bldGraphic spid="6" grpId="0">
        <p:bldAsOne/>
      </p:bldGraphic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National Student Clearinghouse</a:t>
            </a:r>
            <a:br>
              <a:rPr lang="en-US" sz="2800" b="1" dirty="0" smtClean="0"/>
            </a:br>
            <a:r>
              <a:rPr lang="en-US" sz="2800" b="1" dirty="0" smtClean="0"/>
              <a:t>SIUE Admitted Freshmen Enrolling Elsewhere</a:t>
            </a:r>
            <a:endParaRPr lang="en-US" sz="28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01138"/>
              </p:ext>
            </p:extLst>
          </p:nvPr>
        </p:nvGraphicFramePr>
        <p:xfrm>
          <a:off x="304798" y="1410338"/>
          <a:ext cx="8305802" cy="506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009"/>
                <a:gridCol w="1103197"/>
                <a:gridCol w="1307395"/>
                <a:gridCol w="1097893"/>
                <a:gridCol w="594030"/>
                <a:gridCol w="384528"/>
                <a:gridCol w="1384300"/>
                <a:gridCol w="1109827"/>
                <a:gridCol w="966623"/>
              </a:tblGrid>
              <a:tr h="96986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2,089 students 333 institutions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smtClean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  <a:p>
                      <a:pPr algn="ctr"/>
                      <a:r>
                        <a:rPr lang="en-US" sz="2000" b="0" smtClean="0">
                          <a:solidFill>
                            <a:schemeClr val="tx1"/>
                          </a:solidFill>
                        </a:rPr>
                        <a:t>3,847 students 401</a:t>
                      </a:r>
                      <a:r>
                        <a:rPr lang="en-US" sz="2000" b="0" baseline="0" smtClean="0">
                          <a:solidFill>
                            <a:schemeClr val="tx1"/>
                          </a:solidFill>
                        </a:rPr>
                        <a:t> institutions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43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ISU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5.94%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164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chemeClr val="tx1"/>
                          </a:solidFill>
                        </a:rPr>
                        <a:t>SIUC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5.82%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224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43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Mizzou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4.92%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147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ISU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4.91%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189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433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SIUC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4.65%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139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UIUC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3.72%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143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96922">
                <a:tc>
                  <a:txBody>
                    <a:bodyPr/>
                    <a:lstStyle/>
                    <a:p>
                      <a:r>
                        <a:rPr lang="en-US" b="0" i="0" baseline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UIUC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4.38%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131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Mizzou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3.56%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03686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WIU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3.85%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115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NIU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3.38%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Pictur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5811518"/>
            <a:ext cx="1179578" cy="10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100" b="1" dirty="0" smtClean="0"/>
              <a:t>National Student Clearinghouse </a:t>
            </a:r>
            <a:br>
              <a:rPr lang="en-US" sz="3100" b="1" dirty="0" smtClean="0"/>
            </a:br>
            <a:r>
              <a:rPr lang="en-US" sz="3100" b="1" dirty="0" smtClean="0"/>
              <a:t>SIUE Admitted Freshmen Enrolling Elsewhere</a:t>
            </a:r>
            <a:endParaRPr lang="en-US" sz="31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43364831"/>
              </p:ext>
            </p:extLst>
          </p:nvPr>
        </p:nvGraphicFramePr>
        <p:xfrm>
          <a:off x="381000" y="1295400"/>
          <a:ext cx="8534400" cy="502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862"/>
                <a:gridCol w="1133560"/>
                <a:gridCol w="1343378"/>
                <a:gridCol w="1128110"/>
                <a:gridCol w="610379"/>
                <a:gridCol w="395111"/>
                <a:gridCol w="1422400"/>
                <a:gridCol w="1140373"/>
                <a:gridCol w="993227"/>
              </a:tblGrid>
              <a:tr h="8971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3,982 students 403 institutions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3,854 students 333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 institutions</a:t>
                      </a: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89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SWIC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6%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229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SWIC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6%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239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7489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SIUC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191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LCCC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6%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227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7489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ISU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181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ISU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174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48907">
                <a:tc>
                  <a:txBody>
                    <a:bodyPr/>
                    <a:lstStyle/>
                    <a:p>
                      <a:r>
                        <a:rPr lang="en-US" sz="2000" b="0" i="0" baseline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000" b="0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LCCC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4%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chemeClr val="tx1"/>
                          </a:solidFill>
                        </a:rPr>
                        <a:t>158</a:t>
                      </a:r>
                      <a:endParaRPr lang="en-US" sz="2000" b="1" i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SIUC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4%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0294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WIU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LLCC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3%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129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Pictur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87800" y="5715000"/>
            <a:ext cx="1179578" cy="10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66875"/>
              </p:ext>
            </p:extLst>
          </p:nvPr>
        </p:nvGraphicFramePr>
        <p:xfrm>
          <a:off x="685800" y="1295400"/>
          <a:ext cx="7391400" cy="47244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6707"/>
                <a:gridCol w="2610893"/>
                <a:gridCol w="2463800"/>
              </a:tblGrid>
              <a:tr h="83225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FY</a:t>
                      </a:r>
                      <a:r>
                        <a:rPr lang="en-US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5829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SIUE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10247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-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SIUC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13137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2890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ISU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13666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3419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WIU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12889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2642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UIUC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15626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5379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NIU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14318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4071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UIS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12411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2164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Lowest Illinois 4-Year Tuition and Mandatory Fees</a:t>
            </a:r>
            <a:endParaRPr lang="en-US" sz="2800" b="1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19800" y="1828800"/>
            <a:ext cx="1524000" cy="464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7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229671"/>
              </p:ext>
            </p:extLst>
          </p:nvPr>
        </p:nvGraphicFramePr>
        <p:xfrm>
          <a:off x="685800" y="1447800"/>
          <a:ext cx="7391399" cy="4421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854"/>
                <a:gridCol w="1661746"/>
                <a:gridCol w="1676400"/>
                <a:gridCol w="1295400"/>
                <a:gridCol w="1904999"/>
              </a:tblGrid>
              <a:tr h="3810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T&amp;F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Ave. Inst. Aid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Disc.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Actual T&amp;F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SIUE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9251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8349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SIUC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11528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9564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ISU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13080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11534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WIU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9980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13%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8653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UIUC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17081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13777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NIU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12472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4249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34%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8223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551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UIS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10488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5164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49%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5324 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FY 2013 Institutional Aid / IPEDs Discount Rate 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latin typeface="Bradley Hand ITC" pitchFamily="66" charset="0"/>
              </a:rPr>
              <a:t>How scholarship dollars keep us competitive</a:t>
            </a:r>
            <a:endParaRPr lang="en-US" sz="2800" b="1" i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38799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553200" y="4876800"/>
            <a:ext cx="12192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7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609600"/>
            <a:ext cx="7543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Annual Income by </a:t>
            </a:r>
            <a:r>
              <a:rPr lang="en-US" sz="2000" b="1" dirty="0" smtClean="0"/>
              <a:t>Race/Ethnicity</a:t>
            </a:r>
            <a:r>
              <a:rPr lang="en-US" sz="2000" dirty="0"/>
              <a:t>	</a:t>
            </a:r>
          </a:p>
          <a:p>
            <a:r>
              <a:rPr lang="en-US" sz="2000" dirty="0" smtClean="0"/>
              <a:t>WICHE 2013 –working age population </a:t>
            </a:r>
          </a:p>
          <a:p>
            <a:endParaRPr lang="en-US" dirty="0"/>
          </a:p>
          <a:p>
            <a:r>
              <a:rPr lang="en-US" sz="2000" dirty="0" smtClean="0"/>
              <a:t>The Illinois statewide </a:t>
            </a:r>
            <a:r>
              <a:rPr lang="en-US" sz="2000" dirty="0"/>
              <a:t>median income was </a:t>
            </a:r>
            <a:r>
              <a:rPr lang="en-US" sz="2000" dirty="0">
                <a:solidFill>
                  <a:srgbClr val="FF0000"/>
                </a:solidFill>
              </a:rPr>
              <a:t>$37,126, </a:t>
            </a:r>
            <a:r>
              <a:rPr lang="en-US" sz="2000" dirty="0"/>
              <a:t>compared with </a:t>
            </a:r>
            <a:r>
              <a:rPr lang="en-US" sz="2000" dirty="0">
                <a:solidFill>
                  <a:srgbClr val="FF0000"/>
                </a:solidFill>
              </a:rPr>
              <a:t>$35,147 </a:t>
            </a:r>
            <a:r>
              <a:rPr lang="en-US" sz="2000" dirty="0"/>
              <a:t>for the nation</a:t>
            </a:r>
            <a:r>
              <a:rPr lang="en-US" sz="2000" dirty="0" smtClean="0"/>
              <a:t>.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z="2000" dirty="0" smtClean="0"/>
              <a:t>At </a:t>
            </a:r>
            <a:r>
              <a:rPr lang="en-US" sz="2000" dirty="0">
                <a:solidFill>
                  <a:srgbClr val="FF0000"/>
                </a:solidFill>
              </a:rPr>
              <a:t>$43,687</a:t>
            </a:r>
            <a:r>
              <a:rPr lang="en-US" sz="2000" dirty="0"/>
              <a:t>, Asians/Pacific Islanders had the highest median income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followed </a:t>
            </a:r>
            <a:r>
              <a:rPr lang="en-US" sz="2000" dirty="0"/>
              <a:t>by White non-Hispanics at </a:t>
            </a:r>
            <a:r>
              <a:rPr lang="en-US" sz="2000" dirty="0">
                <a:solidFill>
                  <a:srgbClr val="FF0000"/>
                </a:solidFill>
              </a:rPr>
              <a:t>$41,251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/>
              <a:t> </a:t>
            </a:r>
          </a:p>
          <a:p>
            <a:endParaRPr lang="en-US" dirty="0"/>
          </a:p>
          <a:p>
            <a:r>
              <a:rPr lang="en-US" sz="2000" dirty="0" smtClean="0"/>
              <a:t>At </a:t>
            </a:r>
            <a:r>
              <a:rPr lang="en-US" sz="2000" dirty="0"/>
              <a:t>the low end of the income spectrum, Hispanics’ median income was $25,782,</a:t>
            </a:r>
            <a:r>
              <a:rPr lang="en-US" sz="2000" b="1" dirty="0">
                <a:solidFill>
                  <a:srgbClr val="FF0000"/>
                </a:solidFill>
              </a:rPr>
              <a:t> a quarter earning $15,377 or less. </a:t>
            </a:r>
            <a:r>
              <a:rPr lang="en-US" sz="2000" b="1" dirty="0" smtClean="0">
                <a:solidFill>
                  <a:srgbClr val="FF0000"/>
                </a:solidFill>
              </a:rPr>
              <a:t>( SIUE AGI $58,352)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 smtClean="0"/>
              <a:t>One </a:t>
            </a:r>
            <a:r>
              <a:rPr lang="en-US" sz="2000" dirty="0"/>
              <a:t>quarter of Black non-Hispanics earned less than $12,741, and their median income was estimated at </a:t>
            </a:r>
            <a:r>
              <a:rPr lang="en-US" sz="2000" dirty="0">
                <a:solidFill>
                  <a:srgbClr val="FF0000"/>
                </a:solidFill>
              </a:rPr>
              <a:t>$29,463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2776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068048"/>
              </p:ext>
            </p:extLst>
          </p:nvPr>
        </p:nvGraphicFramePr>
        <p:xfrm>
          <a:off x="152399" y="1524000"/>
          <a:ext cx="8839202" cy="3666352"/>
        </p:xfrm>
        <a:graphic>
          <a:graphicData uri="http://schemas.openxmlformats.org/drawingml/2006/table">
            <a:tbl>
              <a:tblPr/>
              <a:tblGrid>
                <a:gridCol w="2209801"/>
                <a:gridCol w="914400"/>
                <a:gridCol w="1066800"/>
                <a:gridCol w="990600"/>
                <a:gridCol w="1143000"/>
                <a:gridCol w="914400"/>
                <a:gridCol w="762000"/>
                <a:gridCol w="838201"/>
              </a:tblGrid>
              <a:tr h="1074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Academic Quality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EFC 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EFC 001-5000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EFC 5001-8000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EFC 8001-14000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EFC GT 14000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 FAFSA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Grand 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Total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Enrollees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398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355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147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277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784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2,063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</a:tr>
              <a:tr h="66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Total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Enrollment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Yld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39%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48%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</a:tr>
              <a:tr h="66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Total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Avg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Income Level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$19,093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$46,116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$73,394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$93,576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$166,220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---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$90,527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</a:tr>
              <a:tr h="6055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Total 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Retention </a:t>
                      </a:r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Yld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68%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406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457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Ability and Willingness to Pay</a:t>
            </a:r>
          </a:p>
          <a:p>
            <a:r>
              <a:rPr lang="en-US" sz="2400" b="1" dirty="0" smtClean="0">
                <a:latin typeface="+mj-lt"/>
              </a:rPr>
              <a:t>Fall 2014 Freshman Cohort </a:t>
            </a:r>
            <a:endParaRPr lang="en-US" sz="2400" b="1" dirty="0">
              <a:latin typeface="+mj-lt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5000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5257800" y="3886200"/>
            <a:ext cx="3886199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63019"/>
            <a:ext cx="36576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38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142430" y="1904999"/>
            <a:ext cx="8229600" cy="454723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Illinois 4 Year Public Enrollment</a:t>
            </a:r>
            <a:br>
              <a:rPr lang="en-US" sz="3200" dirty="0" smtClean="0"/>
            </a:br>
            <a:r>
              <a:rPr lang="en-US" sz="3200" dirty="0" smtClean="0"/>
              <a:t>Spring 2013 </a:t>
            </a:r>
            <a:r>
              <a:rPr lang="en-US" sz="3200" dirty="0"/>
              <a:t>C</a:t>
            </a:r>
            <a:r>
              <a:rPr lang="en-US" sz="3200" dirty="0" smtClean="0"/>
              <a:t>ompared to Spring 2015</a:t>
            </a:r>
            <a:endParaRPr lang="en-US" sz="3200" dirty="0"/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921569"/>
              </p:ext>
            </p:extLst>
          </p:nvPr>
        </p:nvGraphicFramePr>
        <p:xfrm>
          <a:off x="-12700" y="381000"/>
          <a:ext cx="91440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887520"/>
              </p:ext>
            </p:extLst>
          </p:nvPr>
        </p:nvGraphicFramePr>
        <p:xfrm>
          <a:off x="142430" y="228600"/>
          <a:ext cx="86106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400" y="5562600"/>
            <a:ext cx="1179578" cy="10210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997357">
            <a:off x="6774543" y="5405707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Strength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63982" r="20303"/>
          <a:stretch/>
        </p:blipFill>
        <p:spPr>
          <a:xfrm>
            <a:off x="762000" y="454366"/>
            <a:ext cx="7620000" cy="5769428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5000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6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1999" y="914400"/>
            <a:ext cx="7449343" cy="4802561"/>
            <a:chOff x="1964435" y="1677922"/>
            <a:chExt cx="5358450" cy="4802561"/>
          </a:xfrm>
        </p:grpSpPr>
        <p:sp>
          <p:nvSpPr>
            <p:cNvPr id="6" name="TextBox 5"/>
            <p:cNvSpPr txBox="1"/>
            <p:nvPr/>
          </p:nvSpPr>
          <p:spPr>
            <a:xfrm>
              <a:off x="3451110" y="1709946"/>
              <a:ext cx="3871775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URWGroteskT" panose="020B0602030703020804" pitchFamily="34" charset="0"/>
                </a:rPr>
                <a:t>$46,800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+mj-lt"/>
                </a:rPr>
                <a:t>a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verage starting salary</a:t>
              </a:r>
            </a:p>
            <a:p>
              <a:r>
                <a:rPr lang="en-US" sz="2400" b="1" dirty="0" smtClean="0">
                  <a:solidFill>
                    <a:srgbClr val="FF0000"/>
                  </a:solidFill>
                  <a:latin typeface="+mj-lt"/>
                </a:rPr>
                <a:t>for SIUE graduates.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That is more than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Illinois State University,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Saint Louis University, </a:t>
              </a:r>
            </a:p>
            <a:p>
              <a:r>
                <a:rPr lang="en-US" sz="2400" dirty="0" err="1" smtClean="0">
                  <a:solidFill>
                    <a:srgbClr val="FF0000"/>
                  </a:solidFill>
                  <a:latin typeface="+mj-lt"/>
                </a:rPr>
                <a:t>Mizzou</a:t>
              </a:r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,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Indiana State,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University of Missouri St. Louis,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Loyola Chicago, </a:t>
              </a:r>
            </a:p>
            <a:p>
              <a:r>
                <a:rPr lang="en-US" sz="2400" dirty="0" smtClean="0">
                  <a:solidFill>
                    <a:srgbClr val="FF0000"/>
                  </a:solidFill>
                  <a:latin typeface="+mj-lt"/>
                </a:rPr>
                <a:t>SIU Carbondale… the list goes on (payscale.com).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435" y="1677922"/>
              <a:ext cx="1289305" cy="3348247"/>
            </a:xfrm>
            <a:prstGeom prst="rect">
              <a:avLst/>
            </a:prstGeom>
          </p:spPr>
        </p:pic>
      </p:grp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67193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40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The Enrollment Plan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+mj-lt"/>
              </a:rPr>
              <a:t>Chancellor VV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One more student than last year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Emphasis on freshman class and filling the residence halls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Growth in the Chicago market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Maintain graduate enrollment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Create dual admission programs with community colleges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Modest discounting plan introduced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Increased investment in marketing and branding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Increased investment in professional academic advising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715000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5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The Enrollment Plan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287" y="1002506"/>
            <a:ext cx="8305800" cy="5334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Chancellor JFB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trategic plan with specific KPI’s</a:t>
            </a:r>
          </a:p>
          <a:p>
            <a:pPr lvl="2"/>
            <a:r>
              <a:rPr lang="en-US" dirty="0" smtClean="0">
                <a:latin typeface="+mj-lt"/>
              </a:rPr>
              <a:t>Grow  freshmen, transfer, graduate, international, and online enrollment and enrollment  through corporate partnerships.</a:t>
            </a:r>
            <a:endParaRPr lang="en-US" dirty="0">
              <a:latin typeface="+mj-lt"/>
            </a:endParaRPr>
          </a:p>
          <a:p>
            <a:pPr lvl="2"/>
            <a:r>
              <a:rPr lang="en-US" dirty="0" smtClean="0">
                <a:latin typeface="+mj-lt"/>
              </a:rPr>
              <a:t>Grow retention w/emphasis on underrepresented students. </a:t>
            </a:r>
          </a:p>
          <a:p>
            <a:pPr lvl="2"/>
            <a:r>
              <a:rPr lang="en-US" dirty="0" smtClean="0">
                <a:latin typeface="+mj-lt"/>
              </a:rPr>
              <a:t>Grow tuition revenue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Specific Activities</a:t>
            </a:r>
          </a:p>
          <a:p>
            <a:pPr lvl="2"/>
            <a:r>
              <a:rPr lang="en-US" dirty="0" smtClean="0">
                <a:latin typeface="+mj-lt"/>
              </a:rPr>
              <a:t>2+2’s with community colleges, international travel and formal MOU’s, ESLI, competitive discounting plan, regional states pricing, winter session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5815013"/>
            <a:ext cx="11826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69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4572000"/>
            <a:ext cx="82407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600" y="282714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Enrollment Plan 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2600" y="990600"/>
            <a:ext cx="84018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Increase awareness of SIUE.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Always grow the prospect pools, web traffic, campus visitors and applications.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Out work, out think, out perform the competition.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E</a:t>
            </a:r>
            <a:r>
              <a:rPr lang="en-US" sz="2000" dirty="0" smtClean="0">
                <a:latin typeface="+mj-lt"/>
              </a:rPr>
              <a:t>xceed student’s expectations.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Keep up with the Deans and work with them to identify needs in the marketplace.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Make very good use of the breadth of our academic portfolio, our fantastic location, our beautiful and well maintained physical plant, and 95,000 alumni.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979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" t="10629" r="2006" b="15864"/>
          <a:stretch/>
        </p:blipFill>
        <p:spPr>
          <a:xfrm>
            <a:off x="4065874" y="-124288"/>
            <a:ext cx="5166904" cy="2591501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77" r="6777"/>
          <a:stretch>
            <a:fillRect/>
          </a:stretch>
        </p:blipFill>
        <p:spPr/>
      </p:pic>
      <p:pic>
        <p:nvPicPr>
          <p:cNvPr id="19" name="Picture Placeholder 18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71" r="10971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02" r="9802"/>
          <a:stretch>
            <a:fillRect/>
          </a:stretch>
        </p:blipFill>
        <p:spPr/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5151" y="1752600"/>
            <a:ext cx="3986075" cy="563879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0" dirty="0" smtClean="0"/>
              <a:t>Enrollment Overview </a:t>
            </a:r>
            <a:r>
              <a:rPr lang="en-US" b="0" dirty="0" smtClean="0"/>
              <a:t>Congressional Hearing 11.6.15 </a:t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endParaRPr lang="en-US" sz="1050" b="0" dirty="0"/>
          </a:p>
        </p:txBody>
      </p:sp>
      <p:pic>
        <p:nvPicPr>
          <p:cNvPr id="25" name="Picture 24" descr="title.pn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64" t="35240" r="50371" b="36808"/>
          <a:stretch/>
        </p:blipFill>
        <p:spPr>
          <a:xfrm>
            <a:off x="417989" y="-76200"/>
            <a:ext cx="3200400" cy="1790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-242905" y="2819400"/>
            <a:ext cx="462156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Current Position of Strength</a:t>
            </a:r>
            <a:r>
              <a:rPr lang="en-US" kern="0" dirty="0" smtClean="0">
                <a:solidFill>
                  <a:prstClr val="white"/>
                </a:solidFill>
              </a:rPr>
              <a:t/>
            </a:r>
            <a:br>
              <a:rPr lang="en-US" kern="0" dirty="0" smtClean="0">
                <a:solidFill>
                  <a:prstClr val="white"/>
                </a:solidFill>
              </a:rPr>
            </a:br>
            <a:r>
              <a:rPr lang="en-US" sz="1400" kern="0" dirty="0" smtClean="0">
                <a:solidFill>
                  <a:prstClr val="white"/>
                </a:solidFill>
              </a:rPr>
              <a:t>  </a:t>
            </a:r>
            <a:r>
              <a:rPr lang="en-US" sz="1400" i="1" kern="0" dirty="0" smtClean="0">
                <a:solidFill>
                  <a:prstClr val="white"/>
                </a:solidFill>
              </a:rPr>
              <a:t>(it is okay to feel good about this)</a:t>
            </a:r>
          </a:p>
          <a:p>
            <a:pPr algn="ctr"/>
            <a:endParaRPr lang="en-US" sz="2000" i="1" kern="0" dirty="0">
              <a:solidFill>
                <a:prstClr val="white"/>
              </a:solidFill>
            </a:endParaRP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Students</a:t>
            </a:r>
            <a:endParaRPr lang="en-US" sz="2000" i="1" kern="0" dirty="0">
              <a:solidFill>
                <a:prstClr val="white"/>
              </a:solidFill>
            </a:endParaRPr>
          </a:p>
          <a:p>
            <a:pPr algn="ctr"/>
            <a:endParaRPr lang="en-US" sz="2000" i="1" kern="0" dirty="0" smtClean="0">
              <a:solidFill>
                <a:prstClr val="white"/>
              </a:solidFill>
            </a:endParaRP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Our Demographic Reality </a:t>
            </a:r>
          </a:p>
          <a:p>
            <a:pPr algn="ctr"/>
            <a:r>
              <a:rPr lang="en-US" sz="2000" kern="0" dirty="0" smtClean="0">
                <a:solidFill>
                  <a:prstClr val="white"/>
                </a:solidFill>
              </a:rPr>
              <a:t>Through 2024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Competitors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Price and Value</a:t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/>
            </a:r>
            <a:br>
              <a:rPr lang="en-US" sz="2000" kern="0" dirty="0" smtClean="0">
                <a:solidFill>
                  <a:prstClr val="white"/>
                </a:solidFill>
              </a:rPr>
            </a:br>
            <a:r>
              <a:rPr lang="en-US" sz="2000" kern="0" dirty="0" smtClean="0">
                <a:solidFill>
                  <a:prstClr val="white"/>
                </a:solidFill>
              </a:rPr>
              <a:t>Our Plan(s)</a:t>
            </a:r>
            <a:r>
              <a:rPr lang="en-US" sz="2200" kern="0" dirty="0" smtClean="0">
                <a:solidFill>
                  <a:prstClr val="white"/>
                </a:solidFill>
              </a:rPr>
              <a:t/>
            </a:r>
            <a:br>
              <a:rPr lang="en-US" sz="2200" kern="0" dirty="0" smtClean="0">
                <a:solidFill>
                  <a:prstClr val="white"/>
                </a:solidFill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2590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0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Identify three reasons why SIUE should grow its enrollment and three reasons why SIUE should not grow.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16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Identify three reasons why SIUE should grow its enrollment and three reasons why SIUE should not grow.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What are the implications if SIUE decreases enrollment, maintains its enrollment, or grows enrollment?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Identify three reasons why SIUE should grow its enrollment and three reasons why SIUE should not grow.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What are the implications if SIUE decreases enrollment, maintains its enrollment, or grows enrollment?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 smtClean="0"/>
              <a:t>If we agree that SIUE should grow, what kind of growth (grad vs. undergrad, specific programs, types of students, etc.) best serves our mission and future?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8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142430" y="1904999"/>
            <a:ext cx="8229600" cy="454723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034250"/>
              </p:ext>
            </p:extLst>
          </p:nvPr>
        </p:nvGraphicFramePr>
        <p:xfrm>
          <a:off x="457200" y="1676400"/>
          <a:ext cx="8991600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06107656"/>
              </p:ext>
            </p:extLst>
          </p:nvPr>
        </p:nvGraphicFramePr>
        <p:xfrm>
          <a:off x="155130" y="152400"/>
          <a:ext cx="86106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 descr="Picture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8682" y="5431152"/>
            <a:ext cx="1179578" cy="10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508120"/>
              </p:ext>
            </p:extLst>
          </p:nvPr>
        </p:nvGraphicFramePr>
        <p:xfrm>
          <a:off x="585026" y="769650"/>
          <a:ext cx="8348663" cy="5026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369540"/>
            <a:ext cx="9144000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7 Year Change </a:t>
            </a:r>
            <a:r>
              <a:rPr lang="en-US" sz="2000" b="1" i="1" u="sng" dirty="0" smtClean="0">
                <a:solidFill>
                  <a:schemeClr val="bg1"/>
                </a:solidFill>
              </a:rPr>
              <a:t>New</a:t>
            </a:r>
            <a:r>
              <a:rPr lang="en-US" sz="2000" b="1" dirty="0" smtClean="0">
                <a:solidFill>
                  <a:schemeClr val="bg1"/>
                </a:solidFill>
              </a:rPr>
              <a:t> Student Enrollment – Fall Semester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Picture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54111" y="5680709"/>
            <a:ext cx="1179578" cy="1021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997357">
            <a:off x="7111885" y="5523817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Strength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0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111" y="5680709"/>
            <a:ext cx="1179578" cy="10210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28625"/>
            <a:ext cx="9144000" cy="4572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8 Year History Ethnicity – Fall Term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74145806"/>
              </p:ext>
            </p:extLst>
          </p:nvPr>
        </p:nvGraphicFramePr>
        <p:xfrm>
          <a:off x="0" y="1143000"/>
          <a:ext cx="9029699" cy="4926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6276975"/>
            <a:ext cx="415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000" dirty="0" smtClean="0"/>
              <a:t>Change in Federal Ethnicity Reporting Guidelines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7355331" y="2360456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9997357">
            <a:off x="6997554" y="5948032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Strength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209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ctur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4111" y="5680709"/>
            <a:ext cx="1179578" cy="102108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40055"/>
            <a:ext cx="9144000" cy="4572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8 Year History SIUE Mean ACT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99035702"/>
              </p:ext>
            </p:extLst>
          </p:nvPr>
        </p:nvGraphicFramePr>
        <p:xfrm>
          <a:off x="43053" y="1170940"/>
          <a:ext cx="8890636" cy="4994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 rot="19997357">
            <a:off x="7488987" y="5286345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Strength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33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2"/>
          <a:stretch/>
        </p:blipFill>
        <p:spPr bwMode="auto">
          <a:xfrm>
            <a:off x="2209800" y="1676400"/>
            <a:ext cx="4845270" cy="30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7200" y="1676400"/>
            <a:ext cx="2787870" cy="304698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“…</a:t>
            </a:r>
            <a:r>
              <a:rPr lang="en-US" sz="2400" dirty="0">
                <a:solidFill>
                  <a:prstClr val="white"/>
                </a:solidFill>
              </a:rPr>
              <a:t>past performance </a:t>
            </a:r>
            <a:r>
              <a:rPr lang="en-US" sz="2400" dirty="0" smtClean="0">
                <a:solidFill>
                  <a:prstClr val="white"/>
                </a:solidFill>
              </a:rPr>
              <a:t>does </a:t>
            </a:r>
            <a:r>
              <a:rPr lang="en-US" sz="2400" dirty="0">
                <a:solidFill>
                  <a:prstClr val="white"/>
                </a:solidFill>
              </a:rPr>
              <a:t>not necessarily predict future results</a:t>
            </a:r>
            <a:r>
              <a:rPr lang="en-US" sz="2400" dirty="0" smtClean="0">
                <a:solidFill>
                  <a:prstClr val="white"/>
                </a:solidFill>
              </a:rPr>
              <a:t>.“</a:t>
            </a:r>
            <a:endParaRPr lang="en-US" sz="2400" dirty="0">
              <a:solidFill>
                <a:prstClr val="white"/>
              </a:solidFill>
            </a:endParaRPr>
          </a:p>
          <a:p>
            <a:endParaRPr lang="en-US" sz="2400" dirty="0" smtClean="0">
              <a:solidFill>
                <a:prstClr val="white"/>
              </a:solidFill>
            </a:endParaRPr>
          </a:p>
          <a:p>
            <a:endParaRPr lang="en-US" sz="2400" dirty="0" smtClean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-Abraham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343634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876800" cy="317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49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1257678"/>
              </p:ext>
            </p:extLst>
          </p:nvPr>
        </p:nvGraphicFramePr>
        <p:xfrm>
          <a:off x="228600" y="20421"/>
          <a:ext cx="8839200" cy="6586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3928" y="6606909"/>
            <a:ext cx="495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chronicle.com/article/Who-Will-Reach-College-Age-in/144061#00/0-1 </a:t>
            </a:r>
            <a:endParaRPr lang="en-US" sz="1200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246435"/>
              </p:ext>
            </p:extLst>
          </p:nvPr>
        </p:nvGraphicFramePr>
        <p:xfrm>
          <a:off x="1447800" y="2209800"/>
          <a:ext cx="280976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Worksheet" r:id="rId5" imgW="1866833" imgH="962121" progId="Excel.Sheet.12">
                  <p:embed/>
                </p:oleObj>
              </mc:Choice>
              <mc:Fallback>
                <p:oleObj name="Worksheet" r:id="rId5" imgW="1866833" imgH="9621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2209800"/>
                        <a:ext cx="2809768" cy="13716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19997357">
            <a:off x="7412788" y="6226487"/>
            <a:ext cx="1284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radley Hand ITC" pitchFamily="66" charset="0"/>
              </a:rPr>
              <a:t>Reality </a:t>
            </a:r>
            <a:endParaRPr lang="en-US" sz="2000" b="1" dirty="0">
              <a:solidFill>
                <a:srgbClr val="FF0000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01588079E3C46A4F7CDF3F7C5F3F8" ma:contentTypeVersion="" ma:contentTypeDescription="Create a new document." ma:contentTypeScope="" ma:versionID="5b43c2c6c7b02afb5cdb96abdc36b781">
  <xsd:schema xmlns:xsd="http://www.w3.org/2001/XMLSchema" xmlns:xs="http://www.w3.org/2001/XMLSchema" xmlns:p="http://schemas.microsoft.com/office/2006/metadata/properties" xmlns:ns1="http://schemas.microsoft.com/sharepoint/v3" xmlns:ns2="086dd999-a3ad-4b6c-a259-a49c15037f5b" targetNamespace="http://schemas.microsoft.com/office/2006/metadata/properties" ma:root="true" ma:fieldsID="4587f9efbf05b2da9174d9b41e304e94" ns1:_="" ns2:_="">
    <xsd:import namespace="http://schemas.microsoft.com/sharepoint/v3"/>
    <xsd:import namespace="086dd999-a3ad-4b6c-a259-a49c15037f5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dd999-a3ad-4b6c-a259-a49c15037f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A512477-3AA7-4C8C-AA62-9D931F41D33C}"/>
</file>

<file path=customXml/itemProps2.xml><?xml version="1.0" encoding="utf-8"?>
<ds:datastoreItem xmlns:ds="http://schemas.openxmlformats.org/officeDocument/2006/customXml" ds:itemID="{9FF74C22-0D34-4A25-AD43-B66F5AD0D4AC}"/>
</file>

<file path=customXml/itemProps3.xml><?xml version="1.0" encoding="utf-8"?>
<ds:datastoreItem xmlns:ds="http://schemas.openxmlformats.org/officeDocument/2006/customXml" ds:itemID="{FE2E937F-657C-48BD-AA2B-A3C32D8FBDCF}"/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1050</Words>
  <Application>Microsoft Macintosh PowerPoint</Application>
  <PresentationFormat>On-screen Show (4:3)</PresentationFormat>
  <Paragraphs>374</Paragraphs>
  <Slides>28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Worksheet</vt:lpstr>
      <vt:lpstr>Enrollment Overview Congressional Hearing 11.6.15   </vt:lpstr>
      <vt:lpstr>Illinois 4 Year Public Enrollment Spring 2013 Compared to Spring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Student Clearinghouse SIUE Admitted Freshmen Enrolling Elsewhere</vt:lpstr>
      <vt:lpstr> National Student Clearinghouse  SIUE Admitted Freshmen Enrolling Elsewhere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Enrollment Plan </vt:lpstr>
      <vt:lpstr>The Enrollment Plan </vt:lpstr>
      <vt:lpstr>PowerPoint Presentation</vt:lpstr>
      <vt:lpstr>Enrollment Overview Congressional Hearing 11.6.15   </vt:lpstr>
      <vt:lpstr>Discussion Questions</vt:lpstr>
      <vt:lpstr>Discussion Questions</vt:lpstr>
      <vt:lpstr>Discussion Questions</vt:lpstr>
    </vt:vector>
  </TitlesOfParts>
  <Company>SIUE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Scholarship  Strategy</dc:title>
  <dc:creator>Belobrajdic, Scott</dc:creator>
  <cp:lastModifiedBy>MUC Tech</cp:lastModifiedBy>
  <cp:revision>105</cp:revision>
  <cp:lastPrinted>2015-03-27T13:59:44Z</cp:lastPrinted>
  <dcterms:created xsi:type="dcterms:W3CDTF">2014-04-08T20:34:48Z</dcterms:created>
  <dcterms:modified xsi:type="dcterms:W3CDTF">2015-11-06T17:50:30Z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0x01010015601588079E3C46A4F7CDF3F7C5F3F8</vt:lpwstr>
  </property>
</Properties>
</file>